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22"/>
  </p:notesMasterIdLst>
  <p:handoutMasterIdLst>
    <p:handoutMasterId r:id="rId23"/>
  </p:handoutMasterIdLst>
  <p:sldIdLst>
    <p:sldId id="256" r:id="rId2"/>
    <p:sldId id="296" r:id="rId3"/>
    <p:sldId id="297" r:id="rId4"/>
    <p:sldId id="298" r:id="rId5"/>
    <p:sldId id="295" r:id="rId6"/>
    <p:sldId id="294" r:id="rId7"/>
    <p:sldId id="282" r:id="rId8"/>
    <p:sldId id="291" r:id="rId9"/>
    <p:sldId id="260" r:id="rId10"/>
    <p:sldId id="262" r:id="rId11"/>
    <p:sldId id="292" r:id="rId12"/>
    <p:sldId id="273" r:id="rId13"/>
    <p:sldId id="263" r:id="rId14"/>
    <p:sldId id="264" r:id="rId15"/>
    <p:sldId id="265" r:id="rId16"/>
    <p:sldId id="285" r:id="rId17"/>
    <p:sldId id="290" r:id="rId18"/>
    <p:sldId id="293" r:id="rId19"/>
    <p:sldId id="271" r:id="rId20"/>
    <p:sldId id="299"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8AB8"/>
    <a:srgbClr val="A57CC4"/>
    <a:srgbClr val="33CC33"/>
    <a:srgbClr val="FF7C80"/>
    <a:srgbClr val="4D4D4D"/>
    <a:srgbClr val="00CC00"/>
    <a:srgbClr val="FF3399"/>
    <a:srgbClr val="333300"/>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615" autoAdjust="0"/>
    <p:restoredTop sz="86463" autoAdjust="0"/>
  </p:normalViewPr>
  <p:slideViewPr>
    <p:cSldViewPr>
      <p:cViewPr varScale="1">
        <p:scale>
          <a:sx n="114" d="100"/>
          <a:sy n="114" d="100"/>
        </p:scale>
        <p:origin x="2238" y="108"/>
      </p:cViewPr>
      <p:guideLst>
        <p:guide orient="horz" pos="2160"/>
        <p:guide pos="2880"/>
      </p:guideLst>
    </p:cSldViewPr>
  </p:slideViewPr>
  <p:outlineViewPr>
    <p:cViewPr>
      <p:scale>
        <a:sx n="33" d="100"/>
        <a:sy n="33" d="100"/>
      </p:scale>
      <p:origin x="246" y="3340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9FA4D95-D8ED-43F3-90BB-C5FF28C0C3F5}" type="datetimeFigureOut">
              <a:rPr lang="en-US" smtClean="0"/>
              <a:pPr/>
              <a:t>10/19/2016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ECA2C4E-5BC6-4A3B-A902-4AAC4313B43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smtClean="0"/>
            </a:lvl1pPr>
          </a:lstStyle>
          <a:p>
            <a:pPr>
              <a:defRPr/>
            </a:pPr>
            <a:fld id="{BF2A2683-E66F-4B9E-8A22-F242D6D205BE}" type="datetimeFigureOut">
              <a:rPr lang="en-US"/>
              <a:pPr>
                <a:defRPr/>
              </a:pPr>
              <a:t>10/19/2016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smtClean="0"/>
            </a:lvl1pPr>
          </a:lstStyle>
          <a:p>
            <a:pPr>
              <a:defRPr/>
            </a:pPr>
            <a:fld id="{37F6E19E-014F-42BF-BF34-02D75B0F37E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C2C4977B-EE78-4882-B66E-0819961DDF48}" type="datetimeFigureOut">
              <a:rPr lang="en-US" smtClean="0"/>
              <a:pPr>
                <a:defRPr/>
              </a:pPr>
              <a:t>10/19/2016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B5A53EBE-D729-415D-AB2C-A980CC4B22A4}"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29ACF040-448C-4D5B-A49B-BB7CAC00E5C5}" type="datetimeFigureOut">
              <a:rPr lang="en-US" smtClean="0"/>
              <a:pPr>
                <a:defRPr/>
              </a:pPr>
              <a:t>10/19/2016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24BCBE-A32C-4181-A054-CDF2D520816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3BA592F9-E41A-47E9-954D-253A29D95483}" type="datetimeFigureOut">
              <a:rPr lang="en-US" smtClean="0"/>
              <a:pPr>
                <a:defRPr/>
              </a:pPr>
              <a:t>10/19/2016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32897A-D468-4C21-ADA0-C737F6BC3939}"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278107BF-EE99-495E-ABD4-39C81E6D6AA4}" type="datetimeFigureOut">
              <a:rPr lang="en-US" smtClean="0"/>
              <a:pPr>
                <a:defRPr/>
              </a:pPr>
              <a:t>10/19/2016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32F1AD-A020-40FA-AAFE-D4A1BE8140BE}" type="slidenum">
              <a:rPr lang="en-US" smtClean="0"/>
              <a:pPr>
                <a:defRPr/>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909C6FAF-DBA8-42B5-8D2E-C4194AF365FA}" type="datetimeFigureOut">
              <a:rPr lang="en-US" smtClean="0"/>
              <a:pPr>
                <a:defRPr/>
              </a:pPr>
              <a:t>10/19/2016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DEAB231-700A-4248-8873-13659FFBDD00}"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CA546D7B-E45B-4431-9551-7139C19F969C}" type="datetimeFigureOut">
              <a:rPr lang="en-US" smtClean="0"/>
              <a:pPr>
                <a:defRPr/>
              </a:pPr>
              <a:t>10/19/2016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977FFCC-A646-4A8B-BB70-E6A67F5B6B37}" type="slidenum">
              <a:rPr lang="en-US" smtClean="0"/>
              <a:pPr>
                <a:defRPr/>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9EC6012D-D354-4783-B9C9-99EBF6A77590}" type="datetimeFigureOut">
              <a:rPr lang="en-US" smtClean="0"/>
              <a:pPr>
                <a:defRPr/>
              </a:pPr>
              <a:t>10/19/2016</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FB034DA-BDB6-465D-9CD2-A9113BEFA0D2}"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8C59AE03-79DB-419E-AA6F-18DCAE6D8E9C}" type="datetimeFigureOut">
              <a:rPr lang="en-US" smtClean="0"/>
              <a:pPr>
                <a:defRPr/>
              </a:pPr>
              <a:t>10/19/2016</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C8F240B-26E7-4403-9AC1-98B5A7CACD8C}" type="slidenum">
              <a:rPr lang="en-US" smtClean="0"/>
              <a:pPr>
                <a:defRPr/>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F80E6C-3AD1-4B96-B7DA-05BE93EA147F}" type="datetimeFigureOut">
              <a:rPr lang="en-US" smtClean="0"/>
              <a:pPr>
                <a:defRPr/>
              </a:pPr>
              <a:t>10/19/2016</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AB9F76D-83D3-40D8-9A10-04FB0013366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ECD67EF1-6F02-4C86-AD26-28461F953E5A}" type="datetimeFigureOut">
              <a:rPr lang="en-US" smtClean="0"/>
              <a:pPr>
                <a:defRPr/>
              </a:pPr>
              <a:t>10/19/2016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36EC6C8-B1AA-44C6-BB60-B1239770BCD5}"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D62C88C4-B3ED-4B16-8339-05E88AD349E3}" type="datetimeFigureOut">
              <a:rPr lang="en-US" smtClean="0"/>
              <a:pPr>
                <a:defRPr/>
              </a:pPr>
              <a:t>10/19/2016</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3FD84874-870C-44F9-A327-4D2369FA8555}"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A0838246-24D8-4048-BCE7-89EC4B2BBCF3}" type="datetimeFigureOut">
              <a:rPr lang="en-US" smtClean="0"/>
              <a:pPr>
                <a:defRPr/>
              </a:pPr>
              <a:t>10/19/2016</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67034338-E1D0-4AEB-9034-D040FEB6F2E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hyperlink" Target="http://core.nwpolice.org/wp-content/uploads/2014/07/NWPD-Crest-with-Ribbon-Colour-ART-highres.jpg"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www.fsgv.c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rsingh@nwpolice.org" TargetMode="External"/><Relationship Id="rId2" Type="http://schemas.openxmlformats.org/officeDocument/2006/relationships/hyperlink" Target="mailto:sgulliver@nwpolice.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benedictes.cnpea@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benedictes.cnpea@gmail.com" TargetMode="External"/><Relationship Id="rId2" Type="http://schemas.openxmlformats.org/officeDocument/2006/relationships/hyperlink" Target="http://fluidsurveys.com/surveys/cnpea/cnpea-webinar-feedback/" TargetMode="Externa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benedictes.cnpea@gmail.com" TargetMode="External"/><Relationship Id="rId2" Type="http://schemas.openxmlformats.org/officeDocument/2006/relationships/hyperlink" Target="http://cnpea.ca/en/calendar-events/webinars/639-addressing-elder-abuse-through-partnerships-between-family-services-and-police-servic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2716" y="879515"/>
            <a:ext cx="7772400" cy="1829761"/>
          </a:xfrm>
        </p:spPr>
        <p:txBody>
          <a:bodyPr anchor="t">
            <a:noAutofit/>
          </a:bodyPr>
          <a:lstStyle/>
          <a:p>
            <a:pPr marR="9144">
              <a:defRPr/>
            </a:pPr>
            <a:r>
              <a:rPr lang="en-CA" sz="2400" cap="all" dirty="0">
                <a:solidFill>
                  <a:schemeClr val="tx2">
                    <a:satMod val="200000"/>
                  </a:schemeClr>
                </a:solidFill>
                <a:effectLst>
                  <a:reflection blurRad="12700" stA="34000" endA="740" endPos="53000" dir="5400000" sy="-100000" algn="bl" rotWithShape="0"/>
                </a:effectLst>
              </a:rPr>
              <a:t>Addressing Elder Abuse through partnership between Family Services and Police Services</a:t>
            </a:r>
            <a:br>
              <a:rPr lang="en-US" sz="2400" kern="1200" cap="all" dirty="0">
                <a:solidFill>
                  <a:schemeClr val="tx2">
                    <a:satMod val="200000"/>
                  </a:schemeClr>
                </a:solidFill>
                <a:effectLst>
                  <a:reflection blurRad="12700" stA="34000" endA="740" endPos="53000" dir="5400000" sy="-100000" algn="bl" rotWithShape="0"/>
                </a:effectLst>
              </a:rPr>
            </a:br>
            <a:endParaRPr lang="en-US" sz="2400" kern="1200" cap="all" dirty="0">
              <a:solidFill>
                <a:schemeClr val="tx2">
                  <a:satMod val="200000"/>
                </a:schemeClr>
              </a:solidFill>
              <a:effectLst>
                <a:reflection blurRad="12700" stA="34000" endA="740" endPos="53000" dir="5400000" sy="-100000" algn="bl" rotWithShape="0"/>
              </a:effectLst>
            </a:endParaRPr>
          </a:p>
        </p:txBody>
      </p:sp>
      <p:sp>
        <p:nvSpPr>
          <p:cNvPr id="3" name="Subtitle 2"/>
          <p:cNvSpPr>
            <a:spLocks noGrp="1"/>
          </p:cNvSpPr>
          <p:nvPr>
            <p:ph type="subTitle" idx="1"/>
          </p:nvPr>
        </p:nvSpPr>
        <p:spPr>
          <a:xfrm>
            <a:off x="685800" y="4180289"/>
            <a:ext cx="7772400" cy="1839511"/>
          </a:xfrm>
        </p:spPr>
        <p:txBody>
          <a:bodyPr lIns="100584" anchor="b">
            <a:normAutofit fontScale="92500" lnSpcReduction="10000"/>
          </a:bodyPr>
          <a:lstStyle/>
          <a:p>
            <a:pPr marL="0" indent="0" eaLnBrk="1" hangingPunct="1">
              <a:lnSpc>
                <a:spcPct val="90000"/>
              </a:lnSpc>
              <a:spcBef>
                <a:spcPct val="0"/>
              </a:spcBef>
              <a:buFont typeface="Wingdings" pitchFamily="2" charset="2"/>
              <a:buNone/>
              <a:defRPr/>
            </a:pPr>
            <a:r>
              <a:rPr lang="en-US" sz="2500" dirty="0" err="1">
                <a:solidFill>
                  <a:schemeClr val="folHlink"/>
                </a:solidFill>
              </a:rPr>
              <a:t>Reena</a:t>
            </a:r>
            <a:r>
              <a:rPr lang="en-US" sz="2500" dirty="0">
                <a:solidFill>
                  <a:schemeClr val="folHlink"/>
                </a:solidFill>
              </a:rPr>
              <a:t> Singh </a:t>
            </a:r>
            <a:r>
              <a:rPr lang="en-US" sz="2500" dirty="0"/>
              <a:t> </a:t>
            </a:r>
          </a:p>
          <a:p>
            <a:pPr marL="0" indent="0" eaLnBrk="1" hangingPunct="1">
              <a:lnSpc>
                <a:spcPct val="90000"/>
              </a:lnSpc>
              <a:spcBef>
                <a:spcPct val="0"/>
              </a:spcBef>
              <a:buFont typeface="Wingdings" pitchFamily="2" charset="2"/>
              <a:buNone/>
              <a:defRPr/>
            </a:pPr>
            <a:r>
              <a:rPr lang="en-US" sz="2000" dirty="0"/>
              <a:t>Elder Abuse Victim Support Worker</a:t>
            </a:r>
          </a:p>
          <a:p>
            <a:pPr marL="0" indent="0" eaLnBrk="1" hangingPunct="1">
              <a:lnSpc>
                <a:spcPct val="90000"/>
              </a:lnSpc>
              <a:spcBef>
                <a:spcPct val="0"/>
              </a:spcBef>
              <a:buFont typeface="Wingdings" pitchFamily="2" charset="2"/>
              <a:buNone/>
              <a:defRPr/>
            </a:pPr>
            <a:r>
              <a:rPr lang="en-US" sz="2000" dirty="0"/>
              <a:t>Family Services of Greater Vancouver</a:t>
            </a:r>
          </a:p>
          <a:p>
            <a:pPr marL="0" indent="0" eaLnBrk="1" hangingPunct="1">
              <a:lnSpc>
                <a:spcPct val="90000"/>
              </a:lnSpc>
              <a:spcBef>
                <a:spcPct val="0"/>
              </a:spcBef>
              <a:buFont typeface="Wingdings" pitchFamily="2" charset="2"/>
              <a:buNone/>
              <a:defRPr/>
            </a:pPr>
            <a:endParaRPr lang="en-US" sz="2000" dirty="0"/>
          </a:p>
          <a:p>
            <a:pPr>
              <a:lnSpc>
                <a:spcPct val="90000"/>
              </a:lnSpc>
              <a:spcBef>
                <a:spcPct val="0"/>
              </a:spcBef>
              <a:defRPr/>
            </a:pPr>
            <a:r>
              <a:rPr lang="en-US" sz="2500" dirty="0">
                <a:solidFill>
                  <a:schemeClr val="folHlink"/>
                </a:solidFill>
              </a:rPr>
              <a:t>Detective Jacqueline Frost </a:t>
            </a:r>
            <a:r>
              <a:rPr lang="en-US" sz="2500" dirty="0"/>
              <a:t> </a:t>
            </a:r>
          </a:p>
          <a:p>
            <a:pPr>
              <a:lnSpc>
                <a:spcPct val="90000"/>
              </a:lnSpc>
              <a:spcBef>
                <a:spcPct val="0"/>
              </a:spcBef>
              <a:defRPr/>
            </a:pPr>
            <a:r>
              <a:rPr lang="en-US" sz="2000" dirty="0"/>
              <a:t>Domestic Violence Response Team</a:t>
            </a:r>
          </a:p>
          <a:p>
            <a:pPr>
              <a:lnSpc>
                <a:spcPct val="90000"/>
              </a:lnSpc>
              <a:spcBef>
                <a:spcPct val="0"/>
              </a:spcBef>
              <a:defRPr/>
            </a:pPr>
            <a:r>
              <a:rPr lang="en-US" sz="2000" dirty="0"/>
              <a:t>New Westminster Police Department</a:t>
            </a:r>
          </a:p>
          <a:p>
            <a:pPr marL="0" indent="0" eaLnBrk="1" hangingPunct="1">
              <a:lnSpc>
                <a:spcPct val="90000"/>
              </a:lnSpc>
              <a:spcBef>
                <a:spcPct val="0"/>
              </a:spcBef>
              <a:buFont typeface="Wingdings" pitchFamily="2" charset="2"/>
              <a:buNone/>
              <a:defRPr/>
            </a:pPr>
            <a:endParaRPr lang="en-US" sz="2000" dirty="0"/>
          </a:p>
          <a:p>
            <a:pPr marL="0" indent="0" eaLnBrk="1" hangingPunct="1">
              <a:lnSpc>
                <a:spcPct val="90000"/>
              </a:lnSpc>
              <a:spcBef>
                <a:spcPct val="0"/>
              </a:spcBef>
              <a:buFont typeface="Wingdings" pitchFamily="2" charset="2"/>
              <a:buNone/>
              <a:defRPr/>
            </a:pPr>
            <a:endParaRPr lang="en-US" sz="2000" dirty="0"/>
          </a:p>
          <a:p>
            <a:pPr marL="0" indent="0" eaLnBrk="1" hangingPunct="1">
              <a:lnSpc>
                <a:spcPct val="90000"/>
              </a:lnSpc>
              <a:spcBef>
                <a:spcPct val="0"/>
              </a:spcBef>
              <a:buFont typeface="Wingdings" pitchFamily="2" charset="2"/>
              <a:buNone/>
              <a:defRPr/>
            </a:pPr>
            <a:endParaRPr lang="en-US" sz="2000" dirty="0"/>
          </a:p>
          <a:p>
            <a:pPr marL="0" indent="0" eaLnBrk="1" hangingPunct="1">
              <a:lnSpc>
                <a:spcPct val="90000"/>
              </a:lnSpc>
              <a:spcBef>
                <a:spcPct val="0"/>
              </a:spcBef>
              <a:buFont typeface="Wingdings" pitchFamily="2" charset="2"/>
              <a:buNone/>
              <a:defRPr/>
            </a:pPr>
            <a:endParaRPr lang="en-US" sz="2000" dirty="0"/>
          </a:p>
          <a:p>
            <a:pPr marL="0" indent="0" eaLnBrk="1" hangingPunct="1">
              <a:lnSpc>
                <a:spcPct val="90000"/>
              </a:lnSpc>
              <a:spcBef>
                <a:spcPct val="0"/>
              </a:spcBef>
              <a:buFont typeface="Wingdings" pitchFamily="2" charset="2"/>
              <a:buNone/>
              <a:defRPr/>
            </a:pPr>
            <a:endParaRPr lang="en-US" sz="2000" dirty="0"/>
          </a:p>
        </p:txBody>
      </p:sp>
      <p:pic>
        <p:nvPicPr>
          <p:cNvPr id="6" name="Picture 6" descr="NWPD Crest with Ribbon Colour ART">
            <a:hlinkClick r:id="rId2"/>
          </p:cNvPr>
          <p:cNvPicPr>
            <a:picLocks noChangeAspect="1" noChangeArrowheads="1"/>
          </p:cNvPicPr>
          <p:nvPr/>
        </p:nvPicPr>
        <p:blipFill>
          <a:blip r:embed="rId3" cstate="print"/>
          <a:srcRect/>
          <a:stretch>
            <a:fillRect/>
          </a:stretch>
        </p:blipFill>
        <p:spPr bwMode="auto">
          <a:xfrm>
            <a:off x="228600" y="228600"/>
            <a:ext cx="1750095" cy="1685925"/>
          </a:xfrm>
          <a:prstGeom prst="rect">
            <a:avLst/>
          </a:prstGeom>
          <a:noFill/>
        </p:spPr>
      </p:pic>
      <p:pic>
        <p:nvPicPr>
          <p:cNvPr id="7" name="Picture 4" descr="Family Services Greater Vancouver">
            <a:hlinkClick r:id="rId4"/>
          </p:cNvPr>
          <p:cNvPicPr>
            <a:picLocks noChangeAspect="1" noChangeArrowheads="1"/>
          </p:cNvPicPr>
          <p:nvPr/>
        </p:nvPicPr>
        <p:blipFill>
          <a:blip r:embed="rId5" cstate="print"/>
          <a:srcRect/>
          <a:stretch>
            <a:fillRect/>
          </a:stretch>
        </p:blipFill>
        <p:spPr bwMode="auto">
          <a:xfrm>
            <a:off x="314325" y="1981200"/>
            <a:ext cx="1666875" cy="1000126"/>
          </a:xfrm>
          <a:prstGeom prst="rect">
            <a:avLst/>
          </a:prstGeom>
          <a:noFill/>
        </p:spPr>
      </p:pic>
      <p:pic>
        <p:nvPicPr>
          <p:cNvPr id="18435" name="Picture 3" descr="K:\Photos\Strategic Plan 2015\P1090794-proof-small.jpg"/>
          <p:cNvPicPr>
            <a:picLocks noChangeAspect="1" noChangeArrowheads="1"/>
          </p:cNvPicPr>
          <p:nvPr/>
        </p:nvPicPr>
        <p:blipFill>
          <a:blip r:embed="rId6" cstate="print"/>
          <a:srcRect/>
          <a:stretch>
            <a:fillRect/>
          </a:stretch>
        </p:blipFill>
        <p:spPr bwMode="auto">
          <a:xfrm>
            <a:off x="0" y="3810000"/>
            <a:ext cx="3657600" cy="3048000"/>
          </a:xfrm>
          <a:prstGeom prst="rect">
            <a:avLst/>
          </a:prstGeom>
          <a:noFill/>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070" y="3218868"/>
            <a:ext cx="1484381" cy="510028"/>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09800" y="2875958"/>
            <a:ext cx="1039411" cy="1039411"/>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0" y="304800"/>
            <a:ext cx="8229600" cy="1143000"/>
          </a:xfrm>
        </p:spPr>
        <p:txBody>
          <a:bodyPr anchor="t">
            <a:noAutofit/>
          </a:bodyPr>
          <a:lstStyle/>
          <a:p>
            <a:pPr eaLnBrk="1" hangingPunct="1">
              <a:defRPr/>
            </a:pPr>
            <a:r>
              <a:rPr lang="en-US" dirty="0"/>
              <a:t>DVRT/Elder Abuse Unit:</a:t>
            </a:r>
            <a:br>
              <a:rPr lang="en-US" dirty="0"/>
            </a:br>
            <a:r>
              <a:rPr lang="en-US" dirty="0"/>
              <a:t>The Model</a:t>
            </a:r>
          </a:p>
        </p:txBody>
      </p:sp>
      <p:sp>
        <p:nvSpPr>
          <p:cNvPr id="5123" name="Text Box 3"/>
          <p:cNvSpPr txBox="1">
            <a:spLocks noChangeArrowheads="1"/>
          </p:cNvSpPr>
          <p:nvPr/>
        </p:nvSpPr>
        <p:spPr bwMode="auto">
          <a:xfrm>
            <a:off x="457200" y="1828800"/>
            <a:ext cx="3271838" cy="1187450"/>
          </a:xfrm>
          <a:prstGeom prst="rect">
            <a:avLst/>
          </a:prstGeom>
          <a:noFill/>
          <a:ln w="9525">
            <a:noFill/>
            <a:miter lim="800000"/>
            <a:headEnd/>
            <a:tailEnd/>
          </a:ln>
        </p:spPr>
        <p:txBody>
          <a:bodyPr wrap="none">
            <a:spAutoFit/>
          </a:bodyPr>
          <a:lstStyle/>
          <a:p>
            <a:r>
              <a:rPr lang="en-US" dirty="0">
                <a:latin typeface="Corbel" pitchFamily="34" charset="0"/>
              </a:rPr>
              <a:t> </a:t>
            </a:r>
            <a:r>
              <a:rPr lang="en-US" sz="2400" dirty="0">
                <a:latin typeface="Corbel" pitchFamily="34" charset="0"/>
              </a:rPr>
              <a:t>1 </a:t>
            </a:r>
            <a:r>
              <a:rPr lang="en-US" sz="2400" b="1" dirty="0">
                <a:solidFill>
                  <a:schemeClr val="folHlink"/>
                </a:solidFill>
                <a:latin typeface="Corbel" pitchFamily="34" charset="0"/>
              </a:rPr>
              <a:t>Detective</a:t>
            </a:r>
            <a:r>
              <a:rPr lang="en-US" sz="2400" dirty="0">
                <a:solidFill>
                  <a:schemeClr val="folHlink"/>
                </a:solidFill>
                <a:latin typeface="Corbel" pitchFamily="34" charset="0"/>
              </a:rPr>
              <a:t> </a:t>
            </a:r>
            <a:r>
              <a:rPr lang="en-US" sz="2400" dirty="0">
                <a:latin typeface="Corbel" pitchFamily="34" charset="0"/>
              </a:rPr>
              <a:t>from the </a:t>
            </a:r>
          </a:p>
          <a:p>
            <a:r>
              <a:rPr lang="en-US" sz="2400" dirty="0">
                <a:latin typeface="Corbel" pitchFamily="34" charset="0"/>
              </a:rPr>
              <a:t>New Westminster Police</a:t>
            </a:r>
          </a:p>
          <a:p>
            <a:r>
              <a:rPr lang="en-US" sz="2400" dirty="0">
                <a:latin typeface="Corbel" pitchFamily="34" charset="0"/>
              </a:rPr>
              <a:t>Service Detective</a:t>
            </a:r>
          </a:p>
        </p:txBody>
      </p:sp>
      <p:sp>
        <p:nvSpPr>
          <p:cNvPr id="5124" name="Text Box 4"/>
          <p:cNvSpPr txBox="1">
            <a:spLocks noChangeArrowheads="1"/>
          </p:cNvSpPr>
          <p:nvPr/>
        </p:nvSpPr>
        <p:spPr bwMode="auto">
          <a:xfrm>
            <a:off x="5029200" y="1752600"/>
            <a:ext cx="3314700" cy="1736725"/>
          </a:xfrm>
          <a:prstGeom prst="rect">
            <a:avLst/>
          </a:prstGeom>
          <a:noFill/>
          <a:ln w="9525">
            <a:noFill/>
            <a:miter lim="800000"/>
            <a:headEnd/>
            <a:tailEnd/>
          </a:ln>
        </p:spPr>
        <p:txBody>
          <a:bodyPr wrap="none">
            <a:spAutoFit/>
          </a:bodyPr>
          <a:lstStyle/>
          <a:p>
            <a:r>
              <a:rPr lang="en-US" sz="2400" dirty="0">
                <a:latin typeface="Corbel" pitchFamily="34" charset="0"/>
              </a:rPr>
              <a:t>1 </a:t>
            </a:r>
            <a:r>
              <a:rPr lang="en-US" sz="2400" b="1" dirty="0">
                <a:solidFill>
                  <a:schemeClr val="folHlink"/>
                </a:solidFill>
                <a:latin typeface="Corbel" pitchFamily="34" charset="0"/>
              </a:rPr>
              <a:t>Community Counselor</a:t>
            </a:r>
          </a:p>
          <a:p>
            <a:r>
              <a:rPr lang="en-US" sz="2400" dirty="0">
                <a:latin typeface="Corbel" pitchFamily="34" charset="0"/>
              </a:rPr>
              <a:t>From Family Services</a:t>
            </a:r>
          </a:p>
          <a:p>
            <a:r>
              <a:rPr lang="en-US" sz="2400" dirty="0">
                <a:latin typeface="Corbel" pitchFamily="34" charset="0"/>
              </a:rPr>
              <a:t>Of Greater Vancouver</a:t>
            </a:r>
          </a:p>
          <a:p>
            <a:endParaRPr lang="en-US" dirty="0">
              <a:latin typeface="Corbel" pitchFamily="34" charset="0"/>
            </a:endParaRPr>
          </a:p>
          <a:p>
            <a:endParaRPr lang="en-US" dirty="0">
              <a:latin typeface="Corbel" pitchFamily="34" charset="0"/>
            </a:endParaRPr>
          </a:p>
        </p:txBody>
      </p:sp>
      <p:sp>
        <p:nvSpPr>
          <p:cNvPr id="5127" name="Text Box 7"/>
          <p:cNvSpPr txBox="1">
            <a:spLocks noChangeArrowheads="1"/>
          </p:cNvSpPr>
          <p:nvPr/>
        </p:nvSpPr>
        <p:spPr bwMode="auto">
          <a:xfrm>
            <a:off x="3962400" y="2514600"/>
            <a:ext cx="701675" cy="641350"/>
          </a:xfrm>
          <a:prstGeom prst="rect">
            <a:avLst/>
          </a:prstGeom>
          <a:noFill/>
          <a:ln w="9525">
            <a:noFill/>
            <a:miter lim="800000"/>
            <a:headEnd/>
            <a:tailEnd/>
          </a:ln>
        </p:spPr>
        <p:txBody>
          <a:bodyPr>
            <a:spAutoFit/>
          </a:bodyPr>
          <a:lstStyle/>
          <a:p>
            <a:r>
              <a:rPr lang="en-US" sz="3600" b="1" dirty="0">
                <a:latin typeface="Corbel" pitchFamily="34" charset="0"/>
              </a:rPr>
              <a:t>+</a:t>
            </a:r>
          </a:p>
        </p:txBody>
      </p:sp>
      <p:sp>
        <p:nvSpPr>
          <p:cNvPr id="5128" name="TextBox 7"/>
          <p:cNvSpPr txBox="1">
            <a:spLocks noChangeArrowheads="1"/>
          </p:cNvSpPr>
          <p:nvPr/>
        </p:nvSpPr>
        <p:spPr bwMode="auto">
          <a:xfrm>
            <a:off x="5029200" y="3276600"/>
            <a:ext cx="3327400" cy="1462088"/>
          </a:xfrm>
          <a:prstGeom prst="rect">
            <a:avLst/>
          </a:prstGeom>
          <a:noFill/>
          <a:ln w="9525">
            <a:noFill/>
            <a:miter lim="800000"/>
            <a:headEnd/>
            <a:tailEnd/>
          </a:ln>
        </p:spPr>
        <p:txBody>
          <a:bodyPr wrap="none">
            <a:spAutoFit/>
          </a:bodyPr>
          <a:lstStyle/>
          <a:p>
            <a:r>
              <a:rPr lang="en-US" sz="2400">
                <a:latin typeface="Corbel" pitchFamily="34" charset="0"/>
              </a:rPr>
              <a:t>1 </a:t>
            </a:r>
            <a:r>
              <a:rPr lang="en-US" sz="2400" b="1">
                <a:solidFill>
                  <a:schemeClr val="folHlink"/>
                </a:solidFill>
                <a:latin typeface="Corbel" pitchFamily="34" charset="0"/>
              </a:rPr>
              <a:t>Elder Abuse Counselor</a:t>
            </a:r>
          </a:p>
          <a:p>
            <a:r>
              <a:rPr lang="en-US" sz="2400">
                <a:latin typeface="Corbel" pitchFamily="34" charset="0"/>
              </a:rPr>
              <a:t>From Family Services</a:t>
            </a:r>
          </a:p>
          <a:p>
            <a:r>
              <a:rPr lang="en-US" sz="2400">
                <a:latin typeface="Corbel" pitchFamily="34" charset="0"/>
              </a:rPr>
              <a:t>Of Greater Vancouver</a:t>
            </a:r>
          </a:p>
          <a:p>
            <a:endParaRPr lang="en-US">
              <a:latin typeface="Corbel" pitchFamily="34" charset="0"/>
            </a:endParaRPr>
          </a:p>
        </p:txBody>
      </p:sp>
      <p:pic>
        <p:nvPicPr>
          <p:cNvPr id="9218" name="Picture 2" descr="Image result for collaboration"/>
          <p:cNvPicPr>
            <a:picLocks noChangeAspect="1" noChangeArrowheads="1"/>
          </p:cNvPicPr>
          <p:nvPr/>
        </p:nvPicPr>
        <p:blipFill>
          <a:blip r:embed="rId2" cstate="print"/>
          <a:srcRect/>
          <a:stretch>
            <a:fillRect/>
          </a:stretch>
        </p:blipFill>
        <p:spPr bwMode="auto">
          <a:xfrm>
            <a:off x="1143000" y="3962400"/>
            <a:ext cx="2619375" cy="17430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idx="4294967295"/>
          </p:nvPr>
        </p:nvSpPr>
        <p:spPr>
          <a:xfrm>
            <a:off x="0" y="274638"/>
            <a:ext cx="8229600" cy="1143000"/>
          </a:xfrm>
        </p:spPr>
        <p:txBody>
          <a:bodyPr anchor="t">
            <a:noAutofit/>
          </a:bodyPr>
          <a:lstStyle/>
          <a:p>
            <a:pPr eaLnBrk="1" hangingPunct="1">
              <a:defRPr/>
            </a:pPr>
            <a:r>
              <a:rPr lang="en-US" dirty="0"/>
              <a:t>DVRT Elder Abuse </a:t>
            </a:r>
            <a:br>
              <a:rPr lang="en-US" dirty="0"/>
            </a:br>
            <a:r>
              <a:rPr lang="en-US" dirty="0"/>
              <a:t>Service Description</a:t>
            </a:r>
          </a:p>
        </p:txBody>
      </p:sp>
      <p:sp>
        <p:nvSpPr>
          <p:cNvPr id="11267" name="Rectangle 1027"/>
          <p:cNvSpPr>
            <a:spLocks noGrp="1" noChangeArrowheads="1"/>
          </p:cNvSpPr>
          <p:nvPr>
            <p:ph idx="4294967295"/>
          </p:nvPr>
        </p:nvSpPr>
        <p:spPr>
          <a:xfrm>
            <a:off x="0" y="1752600"/>
            <a:ext cx="7772400" cy="4110038"/>
          </a:xfrm>
        </p:spPr>
        <p:txBody>
          <a:bodyPr/>
          <a:lstStyle/>
          <a:p>
            <a:pPr eaLnBrk="1" hangingPunct="1">
              <a:buFont typeface="Arial" pitchFamily="34" charset="0"/>
              <a:buChar char="•"/>
              <a:defRPr/>
            </a:pPr>
            <a:r>
              <a:rPr lang="en-US" dirty="0">
                <a:latin typeface="Corbel" pitchFamily="34" charset="0"/>
              </a:rPr>
              <a:t>The DVRT pairs a NWPD Detective with a FSGV Counselor to conduct specialized follow-up on cases of elder abuse in New Westminster.</a:t>
            </a:r>
          </a:p>
          <a:p>
            <a:pPr eaLnBrk="1" hangingPunct="1">
              <a:buFont typeface="Arial" pitchFamily="34" charset="0"/>
              <a:buChar char="•"/>
              <a:defRPr/>
            </a:pPr>
            <a:r>
              <a:rPr lang="en-US" dirty="0">
                <a:latin typeface="Corbel" pitchFamily="34" charset="0"/>
              </a:rPr>
              <a:t>Case-tailored plans are developed to increase safety for elder victims and hold abusers accountable to enhance a police response by balancing a support function with the traditional control function.</a:t>
            </a:r>
          </a:p>
        </p:txBody>
      </p:sp>
      <p:pic>
        <p:nvPicPr>
          <p:cNvPr id="35842" name="Picture 2" descr="Image result for elders"/>
          <p:cNvPicPr>
            <a:picLocks noChangeAspect="1" noChangeArrowheads="1"/>
          </p:cNvPicPr>
          <p:nvPr/>
        </p:nvPicPr>
        <p:blipFill>
          <a:blip r:embed="rId2" cstate="print"/>
          <a:srcRect/>
          <a:stretch>
            <a:fillRect/>
          </a:stretch>
        </p:blipFill>
        <p:spPr bwMode="auto">
          <a:xfrm>
            <a:off x="6515100" y="5114924"/>
            <a:ext cx="2628900" cy="17430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 Box 8"/>
          <p:cNvSpPr txBox="1">
            <a:spLocks noChangeArrowheads="1"/>
          </p:cNvSpPr>
          <p:nvPr/>
        </p:nvSpPr>
        <p:spPr bwMode="auto">
          <a:xfrm>
            <a:off x="1181100" y="1073150"/>
            <a:ext cx="3273425" cy="377825"/>
          </a:xfrm>
          <a:prstGeom prst="rect">
            <a:avLst/>
          </a:prstGeom>
          <a:solidFill>
            <a:srgbClr val="088AB8"/>
          </a:solidFill>
          <a:ln w="12700">
            <a:solidFill>
              <a:schemeClr val="tx1"/>
            </a:solidFill>
            <a:miter lim="800000"/>
            <a:headEnd/>
            <a:tailEnd/>
          </a:ln>
          <a:effectLst>
            <a:outerShdw dist="28398" dir="3806097" algn="ctr" rotWithShape="0">
              <a:srgbClr val="243F60">
                <a:alpha val="50000"/>
              </a:srgbClr>
            </a:outerShdw>
          </a:effectLst>
        </p:spPr>
        <p:txBody>
          <a:bodyPr/>
          <a:lstStyle/>
          <a:p>
            <a:pPr fontAlgn="auto">
              <a:spcBef>
                <a:spcPts val="0"/>
              </a:spcBef>
              <a:spcAft>
                <a:spcPts val="0"/>
              </a:spcAft>
              <a:defRPr/>
            </a:pPr>
            <a:r>
              <a:rPr lang="en-US" sz="2400" b="1" dirty="0">
                <a:latin typeface="Calibri" pitchFamily="34" charset="0"/>
              </a:rPr>
              <a:t>Patrol</a:t>
            </a:r>
          </a:p>
          <a:p>
            <a:pPr eaLnBrk="0" fontAlgn="auto" hangingPunct="0">
              <a:spcBef>
                <a:spcPts val="0"/>
              </a:spcBef>
              <a:spcAft>
                <a:spcPts val="0"/>
              </a:spcAft>
              <a:defRPr/>
            </a:pPr>
            <a:endParaRPr lang="en-US" sz="2400" dirty="0">
              <a:latin typeface="+mn-lt"/>
            </a:endParaRPr>
          </a:p>
        </p:txBody>
      </p:sp>
      <p:sp>
        <p:nvSpPr>
          <p:cNvPr id="5127" name="Text Box 7"/>
          <p:cNvSpPr txBox="1">
            <a:spLocks noChangeArrowheads="1"/>
          </p:cNvSpPr>
          <p:nvPr/>
        </p:nvSpPr>
        <p:spPr bwMode="auto">
          <a:xfrm>
            <a:off x="1181100" y="1660525"/>
            <a:ext cx="3273425" cy="377825"/>
          </a:xfrm>
          <a:prstGeom prst="rect">
            <a:avLst/>
          </a:prstGeom>
          <a:solidFill>
            <a:srgbClr val="A57CC4"/>
          </a:solidFill>
          <a:ln w="12700">
            <a:solidFill>
              <a:schemeClr val="tx1"/>
            </a:solidFill>
            <a:miter lim="800000"/>
            <a:headEnd/>
            <a:tailEnd/>
          </a:ln>
          <a:effectLst>
            <a:outerShdw dist="28398" dir="3806097" algn="ctr" rotWithShape="0">
              <a:srgbClr val="3F3151">
                <a:alpha val="50000"/>
              </a:srgbClr>
            </a:outerShdw>
          </a:effectLst>
        </p:spPr>
        <p:txBody>
          <a:bodyPr/>
          <a:lstStyle/>
          <a:p>
            <a:pPr fontAlgn="auto">
              <a:spcBef>
                <a:spcPts val="0"/>
              </a:spcBef>
              <a:spcAft>
                <a:spcPts val="0"/>
              </a:spcAft>
              <a:defRPr/>
            </a:pPr>
            <a:r>
              <a:rPr lang="en-US" sz="2400" b="1" dirty="0">
                <a:latin typeface="Calibri" pitchFamily="34" charset="0"/>
              </a:rPr>
              <a:t>Police Victim Services</a:t>
            </a:r>
          </a:p>
          <a:p>
            <a:pPr eaLnBrk="0" fontAlgn="auto" hangingPunct="0">
              <a:spcBef>
                <a:spcPts val="0"/>
              </a:spcBef>
              <a:spcAft>
                <a:spcPts val="0"/>
              </a:spcAft>
              <a:defRPr/>
            </a:pPr>
            <a:endParaRPr lang="en-US" dirty="0">
              <a:latin typeface="+mn-lt"/>
            </a:endParaRPr>
          </a:p>
        </p:txBody>
      </p:sp>
      <p:sp>
        <p:nvSpPr>
          <p:cNvPr id="5126" name="Text Box 6"/>
          <p:cNvSpPr txBox="1">
            <a:spLocks noChangeArrowheads="1"/>
          </p:cNvSpPr>
          <p:nvPr/>
        </p:nvSpPr>
        <p:spPr bwMode="auto">
          <a:xfrm>
            <a:off x="1524000" y="3276600"/>
            <a:ext cx="4953000" cy="373063"/>
          </a:xfrm>
          <a:prstGeom prst="rect">
            <a:avLst/>
          </a:prstGeom>
          <a:solidFill>
            <a:schemeClr val="bg2">
              <a:lumMod val="90000"/>
            </a:schemeClr>
          </a:solidFill>
          <a:ln w="12700">
            <a:solidFill>
              <a:schemeClr val="tx1"/>
            </a:solidFill>
            <a:miter lim="800000"/>
            <a:headEnd/>
            <a:tailEnd/>
          </a:ln>
          <a:effectLst>
            <a:outerShdw dist="28398" dir="3806097" algn="ctr" rotWithShape="0">
              <a:srgbClr val="7F7F7F">
                <a:alpha val="50000"/>
              </a:srgbClr>
            </a:outerShdw>
          </a:effectLst>
        </p:spPr>
        <p:txBody>
          <a:bodyPr/>
          <a:lstStyle/>
          <a:p>
            <a:pPr>
              <a:defRPr/>
            </a:pPr>
            <a:r>
              <a:rPr lang="en-US" sz="2400" b="1" dirty="0">
                <a:latin typeface="Corbel" pitchFamily="34" charset="0"/>
              </a:rPr>
              <a:t>Elder Abuse Counselor</a:t>
            </a:r>
            <a:endParaRPr lang="en-US" sz="2400" dirty="0">
              <a:latin typeface="Corbel" pitchFamily="34" charset="0"/>
            </a:endParaRPr>
          </a:p>
          <a:p>
            <a:pPr eaLnBrk="0" hangingPunct="0">
              <a:defRPr/>
            </a:pPr>
            <a:endParaRPr lang="en-US" sz="2400" dirty="0">
              <a:latin typeface="Corbel" pitchFamily="34" charset="0"/>
            </a:endParaRPr>
          </a:p>
        </p:txBody>
      </p:sp>
      <p:sp>
        <p:nvSpPr>
          <p:cNvPr id="5140" name="Text Box 20"/>
          <p:cNvSpPr txBox="1">
            <a:spLocks noChangeArrowheads="1"/>
          </p:cNvSpPr>
          <p:nvPr/>
        </p:nvSpPr>
        <p:spPr bwMode="auto">
          <a:xfrm>
            <a:off x="1219200" y="2743200"/>
            <a:ext cx="5257800" cy="381000"/>
          </a:xfrm>
          <a:prstGeom prst="rect">
            <a:avLst/>
          </a:prstGeom>
          <a:solidFill>
            <a:srgbClr val="FF9900"/>
          </a:solidFill>
          <a:ln w="12700">
            <a:solidFill>
              <a:schemeClr val="tx1"/>
            </a:solidFill>
            <a:miter lim="800000"/>
            <a:headEnd/>
            <a:tailEnd/>
          </a:ln>
          <a:effectLst>
            <a:outerShdw dist="28398" dir="3806097" algn="ctr" rotWithShape="0">
              <a:srgbClr val="4E6128">
                <a:alpha val="50000"/>
              </a:srgbClr>
            </a:outerShdw>
          </a:effectLst>
        </p:spPr>
        <p:txBody>
          <a:bodyPr/>
          <a:lstStyle/>
          <a:p>
            <a:pPr algn="ctr">
              <a:defRPr/>
            </a:pPr>
            <a:r>
              <a:rPr lang="en-US" sz="2400" b="1" dirty="0">
                <a:latin typeface="Corbel" pitchFamily="34" charset="0"/>
              </a:rPr>
              <a:t>Health Authority</a:t>
            </a:r>
          </a:p>
          <a:p>
            <a:pPr eaLnBrk="0" hangingPunct="0">
              <a:defRPr/>
            </a:pPr>
            <a:endParaRPr lang="en-US" dirty="0">
              <a:latin typeface="Corbel" pitchFamily="34" charset="0"/>
            </a:endParaRPr>
          </a:p>
        </p:txBody>
      </p:sp>
      <p:cxnSp>
        <p:nvCxnSpPr>
          <p:cNvPr id="9222" name="AutoShape 5"/>
          <p:cNvCxnSpPr>
            <a:cxnSpLocks noChangeShapeType="1"/>
          </p:cNvCxnSpPr>
          <p:nvPr/>
        </p:nvCxnSpPr>
        <p:spPr bwMode="auto">
          <a:xfrm>
            <a:off x="1143000" y="1066800"/>
            <a:ext cx="0" cy="3937000"/>
          </a:xfrm>
          <a:prstGeom prst="straightConnector1">
            <a:avLst/>
          </a:prstGeom>
          <a:noFill/>
          <a:ln w="57150">
            <a:solidFill>
              <a:srgbClr val="808080"/>
            </a:solidFill>
            <a:round/>
            <a:headEnd/>
            <a:tailEnd/>
          </a:ln>
        </p:spPr>
      </p:cxnSp>
      <p:sp>
        <p:nvSpPr>
          <p:cNvPr id="9223" name="AutoShape 10"/>
          <p:cNvSpPr>
            <a:spLocks noChangeArrowheads="1"/>
          </p:cNvSpPr>
          <p:nvPr/>
        </p:nvSpPr>
        <p:spPr bwMode="auto">
          <a:xfrm>
            <a:off x="7010400" y="1600200"/>
            <a:ext cx="2133600" cy="2057400"/>
          </a:xfrm>
          <a:prstGeom prst="wedgeRectCallout">
            <a:avLst>
              <a:gd name="adj1" fmla="val -68005"/>
              <a:gd name="adj2" fmla="val 50616"/>
            </a:avLst>
          </a:prstGeom>
          <a:solidFill>
            <a:schemeClr val="accent2"/>
          </a:solidFill>
          <a:ln w="9525">
            <a:solidFill>
              <a:srgbClr val="000000"/>
            </a:solidFill>
            <a:miter lim="800000"/>
            <a:headEnd/>
            <a:tailEnd/>
          </a:ln>
        </p:spPr>
        <p:txBody>
          <a:bodyPr/>
          <a:lstStyle/>
          <a:p>
            <a:r>
              <a:rPr lang="en-US" sz="2000" dirty="0">
                <a:solidFill>
                  <a:schemeClr val="bg1"/>
                </a:solidFill>
                <a:latin typeface="Corbel" pitchFamily="34" charset="0"/>
              </a:rPr>
              <a:t>Elder Abuse Unit offers services to victim and monitors offender until no longer required</a:t>
            </a:r>
          </a:p>
          <a:p>
            <a:pPr eaLnBrk="0" hangingPunct="0"/>
            <a:endParaRPr lang="en-US" dirty="0">
              <a:solidFill>
                <a:schemeClr val="bg1"/>
              </a:solidFill>
              <a:latin typeface="Corbel" pitchFamily="34" charset="0"/>
            </a:endParaRPr>
          </a:p>
        </p:txBody>
      </p:sp>
      <p:sp>
        <p:nvSpPr>
          <p:cNvPr id="9224" name="Text Box 3"/>
          <p:cNvSpPr txBox="1">
            <a:spLocks noChangeArrowheads="1"/>
          </p:cNvSpPr>
          <p:nvPr/>
        </p:nvSpPr>
        <p:spPr bwMode="auto">
          <a:xfrm>
            <a:off x="1735137" y="5715000"/>
            <a:ext cx="1536700" cy="342900"/>
          </a:xfrm>
          <a:prstGeom prst="rect">
            <a:avLst/>
          </a:prstGeom>
          <a:solidFill>
            <a:schemeClr val="accent2"/>
          </a:solidFill>
          <a:ln w="9525">
            <a:solidFill>
              <a:srgbClr val="000000"/>
            </a:solidFill>
            <a:miter lim="800000"/>
            <a:headEnd/>
            <a:tailEnd/>
          </a:ln>
        </p:spPr>
        <p:txBody>
          <a:bodyPr lIns="0" tIns="0" rIns="0" bIns="0"/>
          <a:lstStyle/>
          <a:p>
            <a:pPr algn="ctr"/>
            <a:r>
              <a:rPr lang="en-US" b="1" dirty="0">
                <a:solidFill>
                  <a:schemeClr val="bg1"/>
                </a:solidFill>
                <a:cs typeface="Arial" charset="0"/>
              </a:rPr>
              <a:t>Mental Health</a:t>
            </a:r>
            <a:endParaRPr lang="en-US" b="1" dirty="0">
              <a:solidFill>
                <a:schemeClr val="bg1"/>
              </a:solidFill>
              <a:latin typeface="Calibri" pitchFamily="34" charset="0"/>
            </a:endParaRPr>
          </a:p>
          <a:p>
            <a:pPr eaLnBrk="0" hangingPunct="0"/>
            <a:endParaRPr lang="en-US" sz="1600" dirty="0">
              <a:latin typeface="Corbel" pitchFamily="34" charset="0"/>
            </a:endParaRPr>
          </a:p>
        </p:txBody>
      </p:sp>
      <p:sp>
        <p:nvSpPr>
          <p:cNvPr id="9225" name="Text Box 12"/>
          <p:cNvSpPr txBox="1">
            <a:spLocks noChangeArrowheads="1"/>
          </p:cNvSpPr>
          <p:nvPr/>
        </p:nvSpPr>
        <p:spPr bwMode="auto">
          <a:xfrm>
            <a:off x="4292600" y="5843588"/>
            <a:ext cx="1176337" cy="557212"/>
          </a:xfrm>
          <a:prstGeom prst="rect">
            <a:avLst/>
          </a:prstGeom>
          <a:solidFill>
            <a:schemeClr val="accent2"/>
          </a:solidFill>
          <a:ln w="9525">
            <a:solidFill>
              <a:srgbClr val="000000"/>
            </a:solidFill>
            <a:miter lim="800000"/>
            <a:headEnd/>
            <a:tailEnd/>
          </a:ln>
        </p:spPr>
        <p:txBody>
          <a:bodyPr lIns="0" tIns="0" rIns="0" bIns="0"/>
          <a:lstStyle/>
          <a:p>
            <a:pPr algn="ctr"/>
            <a:r>
              <a:rPr lang="en-US" b="1" dirty="0">
                <a:solidFill>
                  <a:schemeClr val="bg1"/>
                </a:solidFill>
                <a:cs typeface="Arial" charset="0"/>
              </a:rPr>
              <a:t>Public Guardian</a:t>
            </a:r>
            <a:endParaRPr lang="en-US" b="1" dirty="0">
              <a:solidFill>
                <a:schemeClr val="bg1"/>
              </a:solidFill>
              <a:latin typeface="Calibri" pitchFamily="34" charset="0"/>
            </a:endParaRPr>
          </a:p>
          <a:p>
            <a:pPr eaLnBrk="0" hangingPunct="0"/>
            <a:endParaRPr lang="en-US" dirty="0">
              <a:solidFill>
                <a:schemeClr val="bg1"/>
              </a:solidFill>
              <a:latin typeface="Corbel" pitchFamily="34" charset="0"/>
            </a:endParaRPr>
          </a:p>
        </p:txBody>
      </p:sp>
      <p:sp>
        <p:nvSpPr>
          <p:cNvPr id="9226" name="Text Box 13"/>
          <p:cNvSpPr txBox="1">
            <a:spLocks noChangeArrowheads="1"/>
          </p:cNvSpPr>
          <p:nvPr/>
        </p:nvSpPr>
        <p:spPr bwMode="auto">
          <a:xfrm>
            <a:off x="1658937" y="4953000"/>
            <a:ext cx="1447800" cy="342900"/>
          </a:xfrm>
          <a:prstGeom prst="rect">
            <a:avLst/>
          </a:prstGeom>
          <a:solidFill>
            <a:schemeClr val="accent2"/>
          </a:solidFill>
          <a:ln w="9525">
            <a:solidFill>
              <a:srgbClr val="000000"/>
            </a:solidFill>
            <a:miter lim="800000"/>
            <a:headEnd/>
            <a:tailEnd/>
          </a:ln>
        </p:spPr>
        <p:txBody>
          <a:bodyPr lIns="0" tIns="0" rIns="0" bIns="0"/>
          <a:lstStyle/>
          <a:p>
            <a:pPr algn="ctr"/>
            <a:r>
              <a:rPr lang="en-US" b="1" dirty="0">
                <a:solidFill>
                  <a:schemeClr val="bg1"/>
                </a:solidFill>
                <a:cs typeface="Arial" charset="0"/>
              </a:rPr>
              <a:t>Hospital</a:t>
            </a:r>
            <a:endParaRPr lang="en-US" b="1" dirty="0">
              <a:solidFill>
                <a:schemeClr val="bg1"/>
              </a:solidFill>
              <a:latin typeface="Calibri" pitchFamily="34" charset="0"/>
            </a:endParaRPr>
          </a:p>
          <a:p>
            <a:pPr eaLnBrk="0" hangingPunct="0"/>
            <a:endParaRPr lang="en-US" sz="1600" dirty="0">
              <a:latin typeface="Corbel" pitchFamily="34" charset="0"/>
            </a:endParaRPr>
          </a:p>
        </p:txBody>
      </p:sp>
      <p:sp>
        <p:nvSpPr>
          <p:cNvPr id="9227" name="Text Box 15"/>
          <p:cNvSpPr txBox="1">
            <a:spLocks noChangeArrowheads="1"/>
          </p:cNvSpPr>
          <p:nvPr/>
        </p:nvSpPr>
        <p:spPr bwMode="auto">
          <a:xfrm>
            <a:off x="6230937" y="5257800"/>
            <a:ext cx="1693863" cy="800100"/>
          </a:xfrm>
          <a:prstGeom prst="rect">
            <a:avLst/>
          </a:prstGeom>
          <a:solidFill>
            <a:schemeClr val="accent2"/>
          </a:solidFill>
          <a:ln w="9525">
            <a:solidFill>
              <a:srgbClr val="000000"/>
            </a:solidFill>
            <a:miter lim="800000"/>
            <a:headEnd/>
            <a:tailEnd/>
          </a:ln>
        </p:spPr>
        <p:txBody>
          <a:bodyPr lIns="0" tIns="0" rIns="0" bIns="0"/>
          <a:lstStyle/>
          <a:p>
            <a:pPr algn="ctr"/>
            <a:r>
              <a:rPr lang="en-US" sz="1600" b="1" dirty="0">
                <a:solidFill>
                  <a:schemeClr val="bg1"/>
                </a:solidFill>
                <a:cs typeface="Arial" charset="0"/>
              </a:rPr>
              <a:t>Any other resource the victim requires</a:t>
            </a:r>
            <a:endParaRPr lang="en-US" sz="1600" b="1" dirty="0">
              <a:solidFill>
                <a:schemeClr val="bg1"/>
              </a:solidFill>
              <a:latin typeface="Calibri" pitchFamily="34" charset="0"/>
            </a:endParaRPr>
          </a:p>
          <a:p>
            <a:pPr eaLnBrk="0" hangingPunct="0"/>
            <a:endParaRPr lang="en-US" sz="1600" dirty="0">
              <a:latin typeface="Corbel" pitchFamily="34" charset="0"/>
            </a:endParaRPr>
          </a:p>
        </p:txBody>
      </p:sp>
      <p:sp>
        <p:nvSpPr>
          <p:cNvPr id="9228" name="Text Box 14"/>
          <p:cNvSpPr txBox="1">
            <a:spLocks noChangeArrowheads="1"/>
          </p:cNvSpPr>
          <p:nvPr/>
        </p:nvSpPr>
        <p:spPr bwMode="auto">
          <a:xfrm>
            <a:off x="4173537" y="5029200"/>
            <a:ext cx="1047750" cy="342900"/>
          </a:xfrm>
          <a:prstGeom prst="rect">
            <a:avLst/>
          </a:prstGeom>
          <a:solidFill>
            <a:schemeClr val="accent2"/>
          </a:solidFill>
          <a:ln w="9525">
            <a:solidFill>
              <a:srgbClr val="000000"/>
            </a:solidFill>
            <a:miter lim="800000"/>
            <a:headEnd/>
            <a:tailEnd/>
          </a:ln>
        </p:spPr>
        <p:txBody>
          <a:bodyPr lIns="0" tIns="0" rIns="0" bIns="0"/>
          <a:lstStyle/>
          <a:p>
            <a:pPr algn="ctr"/>
            <a:r>
              <a:rPr lang="en-US" b="1" dirty="0">
                <a:solidFill>
                  <a:schemeClr val="bg1"/>
                </a:solidFill>
                <a:cs typeface="Arial" charset="0"/>
              </a:rPr>
              <a:t>Housing</a:t>
            </a:r>
            <a:endParaRPr lang="en-US" b="1" dirty="0">
              <a:solidFill>
                <a:schemeClr val="bg1"/>
              </a:solidFill>
              <a:latin typeface="Calibri" pitchFamily="34" charset="0"/>
            </a:endParaRPr>
          </a:p>
          <a:p>
            <a:pPr eaLnBrk="0" hangingPunct="0"/>
            <a:endParaRPr lang="en-US" dirty="0">
              <a:latin typeface="Corbel" pitchFamily="34" charset="0"/>
            </a:endParaRPr>
          </a:p>
        </p:txBody>
      </p:sp>
      <p:sp>
        <p:nvSpPr>
          <p:cNvPr id="5139" name="Text Box 19"/>
          <p:cNvSpPr txBox="1">
            <a:spLocks noChangeArrowheads="1"/>
          </p:cNvSpPr>
          <p:nvPr/>
        </p:nvSpPr>
        <p:spPr bwMode="auto">
          <a:xfrm>
            <a:off x="1905000" y="3810000"/>
            <a:ext cx="4572000" cy="377825"/>
          </a:xfrm>
          <a:prstGeom prst="rect">
            <a:avLst/>
          </a:prstGeom>
          <a:solidFill>
            <a:schemeClr val="bg2">
              <a:lumMod val="90000"/>
            </a:schemeClr>
          </a:solidFill>
          <a:ln w="12700">
            <a:solidFill>
              <a:schemeClr val="tx1"/>
            </a:solidFill>
            <a:miter lim="800000"/>
            <a:headEnd/>
            <a:tailEnd/>
          </a:ln>
          <a:effectLst>
            <a:outerShdw dist="28398" dir="3806097" algn="ctr" rotWithShape="0">
              <a:srgbClr val="974706">
                <a:alpha val="50000"/>
              </a:srgbClr>
            </a:outerShdw>
          </a:effectLst>
        </p:spPr>
        <p:txBody>
          <a:bodyPr/>
          <a:lstStyle/>
          <a:p>
            <a:pPr>
              <a:defRPr/>
            </a:pPr>
            <a:r>
              <a:rPr lang="en-US" sz="2400" b="1" dirty="0">
                <a:latin typeface="Calibri" pitchFamily="34" charset="0"/>
              </a:rPr>
              <a:t>Elder Abuse Detective</a:t>
            </a:r>
          </a:p>
          <a:p>
            <a:pPr eaLnBrk="0" hangingPunct="0">
              <a:defRPr/>
            </a:pPr>
            <a:endParaRPr lang="en-US" dirty="0">
              <a:solidFill>
                <a:schemeClr val="folHlink"/>
              </a:solidFill>
              <a:latin typeface="Corbel" pitchFamily="34" charset="0"/>
            </a:endParaRPr>
          </a:p>
        </p:txBody>
      </p:sp>
      <p:sp>
        <p:nvSpPr>
          <p:cNvPr id="9230" name="Rectangle 21"/>
          <p:cNvSpPr>
            <a:spLocks noChangeArrowheads="1"/>
          </p:cNvSpPr>
          <p:nvPr/>
        </p:nvSpPr>
        <p:spPr bwMode="auto">
          <a:xfrm>
            <a:off x="23813" y="342900"/>
            <a:ext cx="9144000" cy="0"/>
          </a:xfrm>
          <a:prstGeom prst="rect">
            <a:avLst/>
          </a:prstGeom>
          <a:noFill/>
          <a:ln w="9525">
            <a:noFill/>
            <a:miter lim="800000"/>
            <a:headEnd/>
            <a:tailEnd/>
          </a:ln>
        </p:spPr>
        <p:txBody>
          <a:bodyPr>
            <a:spAutoFit/>
          </a:bodyPr>
          <a:lstStyle/>
          <a:p>
            <a:endParaRPr lang="en-US">
              <a:latin typeface="Corbel" pitchFamily="34" charset="0"/>
            </a:endParaRPr>
          </a:p>
        </p:txBody>
      </p:sp>
      <p:sp>
        <p:nvSpPr>
          <p:cNvPr id="22" name="Text Box 20"/>
          <p:cNvSpPr txBox="1">
            <a:spLocks noChangeArrowheads="1"/>
          </p:cNvSpPr>
          <p:nvPr/>
        </p:nvSpPr>
        <p:spPr bwMode="auto">
          <a:xfrm>
            <a:off x="1219200" y="2209800"/>
            <a:ext cx="3200400" cy="381000"/>
          </a:xfrm>
          <a:prstGeom prst="rect">
            <a:avLst/>
          </a:prstGeom>
          <a:solidFill>
            <a:srgbClr val="1AB39F"/>
          </a:solidFill>
          <a:ln w="12700">
            <a:solidFill>
              <a:schemeClr val="tx1"/>
            </a:solidFill>
            <a:miter lim="800000"/>
            <a:headEnd/>
            <a:tailEnd/>
          </a:ln>
          <a:effectLst>
            <a:outerShdw dist="28398" dir="3806097" algn="ctr" rotWithShape="0">
              <a:srgbClr val="4E6128">
                <a:alpha val="50000"/>
              </a:srgbClr>
            </a:outerShdw>
          </a:effectLst>
        </p:spPr>
        <p:txBody>
          <a:bodyPr/>
          <a:lstStyle/>
          <a:p>
            <a:pPr algn="ctr">
              <a:defRPr/>
            </a:pPr>
            <a:r>
              <a:rPr lang="en-US" sz="2400" b="1" dirty="0">
                <a:latin typeface="Corbel" pitchFamily="34" charset="0"/>
              </a:rPr>
              <a:t>Community Agency</a:t>
            </a:r>
          </a:p>
          <a:p>
            <a:pPr eaLnBrk="0" hangingPunct="0">
              <a:defRPr/>
            </a:pPr>
            <a:endParaRPr lang="en-US" dirty="0">
              <a:latin typeface="Corbel" pitchFamily="34" charset="0"/>
            </a:endParaRPr>
          </a:p>
        </p:txBody>
      </p:sp>
      <p:sp>
        <p:nvSpPr>
          <p:cNvPr id="9232" name="Text Box 19"/>
          <p:cNvSpPr txBox="1">
            <a:spLocks noChangeArrowheads="1"/>
          </p:cNvSpPr>
          <p:nvPr/>
        </p:nvSpPr>
        <p:spPr bwMode="auto">
          <a:xfrm>
            <a:off x="152400" y="381000"/>
            <a:ext cx="1006475" cy="376238"/>
          </a:xfrm>
          <a:prstGeom prst="rect">
            <a:avLst/>
          </a:prstGeom>
          <a:solidFill>
            <a:srgbClr val="33CC33"/>
          </a:solidFill>
          <a:ln w="9525">
            <a:solidFill>
              <a:schemeClr val="tx1"/>
            </a:solidFill>
            <a:miter lim="800000"/>
            <a:headEnd/>
            <a:tailEnd/>
          </a:ln>
        </p:spPr>
        <p:txBody>
          <a:bodyPr wrap="none">
            <a:spAutoFit/>
          </a:bodyPr>
          <a:lstStyle/>
          <a:p>
            <a:r>
              <a:rPr lang="en-US" dirty="0"/>
              <a:t>Referral</a:t>
            </a:r>
          </a:p>
        </p:txBody>
      </p:sp>
      <p:sp>
        <p:nvSpPr>
          <p:cNvPr id="9233" name="Text Box 20"/>
          <p:cNvSpPr txBox="1">
            <a:spLocks noChangeArrowheads="1"/>
          </p:cNvSpPr>
          <p:nvPr/>
        </p:nvSpPr>
        <p:spPr bwMode="auto">
          <a:xfrm>
            <a:off x="1524000" y="152400"/>
            <a:ext cx="6402202" cy="523220"/>
          </a:xfrm>
          <a:prstGeom prst="rect">
            <a:avLst/>
          </a:prstGeom>
          <a:noFill/>
          <a:ln w="9525">
            <a:noFill/>
            <a:miter lim="800000"/>
            <a:headEnd/>
            <a:tailEnd/>
          </a:ln>
        </p:spPr>
        <p:txBody>
          <a:bodyPr wrap="none">
            <a:spAutoFit/>
          </a:bodyPr>
          <a:lstStyle/>
          <a:p>
            <a:r>
              <a:rPr lang="en-US" sz="2800" b="1" dirty="0"/>
              <a:t>Continuum of Services: Elder Abuse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274638"/>
            <a:ext cx="8229600" cy="1143000"/>
          </a:xfrm>
        </p:spPr>
        <p:txBody>
          <a:bodyPr anchor="t">
            <a:noAutofit/>
          </a:bodyPr>
          <a:lstStyle/>
          <a:p>
            <a:pPr eaLnBrk="1" hangingPunct="1">
              <a:defRPr/>
            </a:pPr>
            <a:r>
              <a:rPr lang="en-US" dirty="0"/>
              <a:t>Partner Roles</a:t>
            </a:r>
          </a:p>
        </p:txBody>
      </p:sp>
      <p:sp>
        <p:nvSpPr>
          <p:cNvPr id="11267" name="Rectangle 3"/>
          <p:cNvSpPr>
            <a:spLocks noGrp="1" noChangeArrowheads="1"/>
          </p:cNvSpPr>
          <p:nvPr>
            <p:ph idx="4294967295"/>
          </p:nvPr>
        </p:nvSpPr>
        <p:spPr>
          <a:xfrm>
            <a:off x="0" y="1524000"/>
            <a:ext cx="7772400" cy="4110038"/>
          </a:xfrm>
        </p:spPr>
        <p:txBody>
          <a:bodyPr>
            <a:normAutofit/>
          </a:bodyPr>
          <a:lstStyle/>
          <a:p>
            <a:pPr eaLnBrk="1" hangingPunct="1">
              <a:lnSpc>
                <a:spcPct val="80000"/>
              </a:lnSpc>
              <a:buFont typeface="Wingdings" pitchFamily="2" charset="2"/>
              <a:buNone/>
              <a:defRPr/>
            </a:pPr>
            <a:r>
              <a:rPr lang="en-US" sz="3000" b="1" dirty="0">
                <a:solidFill>
                  <a:srgbClr val="99FFCC"/>
                </a:solidFill>
                <a:latin typeface="Corbel" pitchFamily="34" charset="0"/>
              </a:rPr>
              <a:t>Counsellor</a:t>
            </a:r>
          </a:p>
          <a:p>
            <a:pPr eaLnBrk="1" hangingPunct="1">
              <a:lnSpc>
                <a:spcPct val="80000"/>
              </a:lnSpc>
              <a:defRPr/>
            </a:pPr>
            <a:r>
              <a:rPr lang="en-US" sz="2800" dirty="0">
                <a:latin typeface="Corbel" pitchFamily="34" charset="0"/>
              </a:rPr>
              <a:t>Responds to needs of the victim (confidentiality)</a:t>
            </a:r>
          </a:p>
          <a:p>
            <a:pPr lvl="1" eaLnBrk="1" hangingPunct="1">
              <a:lnSpc>
                <a:spcPct val="80000"/>
              </a:lnSpc>
              <a:defRPr/>
            </a:pPr>
            <a:endParaRPr lang="en-US" sz="2600" dirty="0">
              <a:latin typeface="Corbel" pitchFamily="34" charset="0"/>
            </a:endParaRPr>
          </a:p>
          <a:p>
            <a:pPr eaLnBrk="1" hangingPunct="1">
              <a:lnSpc>
                <a:spcPct val="80000"/>
              </a:lnSpc>
              <a:buFont typeface="Wingdings" pitchFamily="2" charset="2"/>
              <a:buNone/>
              <a:defRPr/>
            </a:pPr>
            <a:r>
              <a:rPr lang="en-US" sz="3000" b="1" dirty="0">
                <a:solidFill>
                  <a:srgbClr val="99FFCC"/>
                </a:solidFill>
                <a:latin typeface="Corbel" pitchFamily="34" charset="0"/>
              </a:rPr>
              <a:t>Detective</a:t>
            </a:r>
          </a:p>
          <a:p>
            <a:pPr eaLnBrk="1" hangingPunct="1">
              <a:lnSpc>
                <a:spcPct val="80000"/>
              </a:lnSpc>
              <a:defRPr/>
            </a:pPr>
            <a:r>
              <a:rPr lang="en-US" sz="2800" dirty="0">
                <a:latin typeface="Corbel" pitchFamily="34" charset="0"/>
              </a:rPr>
              <a:t>Conducts investigation, monitors offender</a:t>
            </a:r>
          </a:p>
          <a:p>
            <a:pPr eaLnBrk="1" hangingPunct="1">
              <a:lnSpc>
                <a:spcPct val="80000"/>
              </a:lnSpc>
              <a:buFont typeface="Wingdings" pitchFamily="2" charset="2"/>
              <a:buNone/>
              <a:defRPr/>
            </a:pPr>
            <a:endParaRPr lang="en-US" sz="2800" dirty="0">
              <a:latin typeface="Corbel" pitchFamily="34" charset="0"/>
            </a:endParaRPr>
          </a:p>
          <a:p>
            <a:pPr eaLnBrk="1" hangingPunct="1">
              <a:lnSpc>
                <a:spcPct val="80000"/>
              </a:lnSpc>
              <a:buFont typeface="Wingdings" pitchFamily="2" charset="2"/>
              <a:buNone/>
              <a:defRPr/>
            </a:pPr>
            <a:r>
              <a:rPr lang="en-US" sz="3000" b="1" dirty="0">
                <a:solidFill>
                  <a:srgbClr val="99FFCC"/>
                </a:solidFill>
                <a:latin typeface="Corbel" pitchFamily="34" charset="0"/>
              </a:rPr>
              <a:t>As a Team</a:t>
            </a:r>
          </a:p>
          <a:p>
            <a:pPr eaLnBrk="1" hangingPunct="1">
              <a:lnSpc>
                <a:spcPct val="80000"/>
              </a:lnSpc>
              <a:defRPr/>
            </a:pPr>
            <a:r>
              <a:rPr lang="en-US" sz="2800" dirty="0">
                <a:latin typeface="Corbel" pitchFamily="34" charset="0"/>
              </a:rPr>
              <a:t>Conduct risk assessments</a:t>
            </a:r>
          </a:p>
          <a:p>
            <a:pPr eaLnBrk="1" hangingPunct="1">
              <a:lnSpc>
                <a:spcPct val="80000"/>
              </a:lnSpc>
              <a:defRPr/>
            </a:pPr>
            <a:r>
              <a:rPr lang="en-US" sz="2800" dirty="0">
                <a:latin typeface="Corbel" pitchFamily="34" charset="0"/>
              </a:rPr>
              <a:t>Brainstorm safety plans</a:t>
            </a:r>
          </a:p>
          <a:p>
            <a:pPr eaLnBrk="1" hangingPunct="1">
              <a:lnSpc>
                <a:spcPct val="80000"/>
              </a:lnSpc>
              <a:defRPr/>
            </a:pPr>
            <a:r>
              <a:rPr lang="en-US" sz="2800" dirty="0">
                <a:latin typeface="Corbel" pitchFamily="34" charset="0"/>
              </a:rPr>
              <a:t>Provide outreach</a:t>
            </a:r>
          </a:p>
          <a:p>
            <a:pPr eaLnBrk="1" hangingPunct="1">
              <a:lnSpc>
                <a:spcPct val="80000"/>
              </a:lnSpc>
              <a:buFont typeface="Wingdings" pitchFamily="2" charset="2"/>
              <a:buNone/>
              <a:defRPr/>
            </a:pPr>
            <a:endParaRPr lang="en-US" sz="2800" b="1" dirty="0">
              <a:latin typeface="Corbel" pitchFamily="34" charset="0"/>
            </a:endParaRPr>
          </a:p>
        </p:txBody>
      </p:sp>
      <p:pic>
        <p:nvPicPr>
          <p:cNvPr id="6145" name="Picture 1" descr="K:\Photos\Promo Photos\2013\130626_New West PD_3341.jpg"/>
          <p:cNvPicPr>
            <a:picLocks noChangeAspect="1" noChangeArrowheads="1"/>
          </p:cNvPicPr>
          <p:nvPr/>
        </p:nvPicPr>
        <p:blipFill>
          <a:blip r:embed="rId2" cstate="print"/>
          <a:srcRect/>
          <a:stretch>
            <a:fillRect/>
          </a:stretch>
        </p:blipFill>
        <p:spPr bwMode="auto">
          <a:xfrm>
            <a:off x="5791200" y="4622800"/>
            <a:ext cx="3352800" cy="2235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chor="t">
            <a:noAutofit/>
          </a:bodyPr>
          <a:lstStyle/>
          <a:p>
            <a:pPr eaLnBrk="1" hangingPunct="1">
              <a:defRPr/>
            </a:pPr>
            <a:r>
              <a:rPr lang="en-US" dirty="0"/>
              <a:t>Counselor Responsibilities</a:t>
            </a:r>
          </a:p>
        </p:txBody>
      </p:sp>
      <p:sp>
        <p:nvSpPr>
          <p:cNvPr id="13315" name="Content Placeholder 2"/>
          <p:cNvSpPr>
            <a:spLocks noGrp="1"/>
          </p:cNvSpPr>
          <p:nvPr>
            <p:ph idx="4294967295"/>
          </p:nvPr>
        </p:nvSpPr>
        <p:spPr>
          <a:xfrm>
            <a:off x="457200" y="1524000"/>
            <a:ext cx="8229600" cy="4389438"/>
          </a:xfrm>
        </p:spPr>
        <p:txBody>
          <a:bodyPr/>
          <a:lstStyle/>
          <a:p>
            <a:pPr eaLnBrk="1" hangingPunct="1">
              <a:buFont typeface="Arial" pitchFamily="34" charset="0"/>
              <a:buChar char="•"/>
              <a:defRPr/>
            </a:pPr>
            <a:r>
              <a:rPr lang="en-US" sz="2800" dirty="0">
                <a:latin typeface="Corbel" pitchFamily="34" charset="0"/>
              </a:rPr>
              <a:t>Ongoing safety planning </a:t>
            </a:r>
          </a:p>
          <a:p>
            <a:pPr eaLnBrk="1" hangingPunct="1">
              <a:buFont typeface="Arial" pitchFamily="34" charset="0"/>
              <a:buChar char="•"/>
              <a:defRPr/>
            </a:pPr>
            <a:r>
              <a:rPr lang="en-US" sz="2800" dirty="0">
                <a:latin typeface="Corbel" pitchFamily="34" charset="0"/>
              </a:rPr>
              <a:t>Support, counselling, and information</a:t>
            </a:r>
          </a:p>
          <a:p>
            <a:pPr eaLnBrk="1" hangingPunct="1">
              <a:buFont typeface="Arial" pitchFamily="34" charset="0"/>
              <a:buChar char="•"/>
              <a:defRPr/>
            </a:pPr>
            <a:r>
              <a:rPr lang="en-US" sz="2800" dirty="0">
                <a:latin typeface="Corbel" pitchFamily="34" charset="0"/>
              </a:rPr>
              <a:t>Coordination of services</a:t>
            </a:r>
          </a:p>
          <a:p>
            <a:pPr eaLnBrk="1" hangingPunct="1">
              <a:buFont typeface="Arial" pitchFamily="34" charset="0"/>
              <a:buChar char="•"/>
              <a:defRPr/>
            </a:pPr>
            <a:r>
              <a:rPr lang="en-US" sz="2800" dirty="0">
                <a:latin typeface="Corbel" pitchFamily="34" charset="0"/>
              </a:rPr>
              <a:t>Liaising and providing advocacy within the community </a:t>
            </a:r>
            <a:r>
              <a:rPr lang="en-US" sz="2000" dirty="0">
                <a:latin typeface="Corbel" pitchFamily="34" charset="0"/>
              </a:rPr>
              <a:t>(e.g., RCH, Fraser Health, New West Mental Health, BC Housing, Public Guardian)</a:t>
            </a:r>
          </a:p>
          <a:p>
            <a:pPr eaLnBrk="1" hangingPunct="1">
              <a:buFont typeface="Arial" pitchFamily="34" charset="0"/>
              <a:buChar char="•"/>
              <a:defRPr/>
            </a:pPr>
            <a:r>
              <a:rPr lang="en-US" sz="2800" dirty="0">
                <a:latin typeface="Corbel" pitchFamily="34" charset="0"/>
              </a:rPr>
              <a:t>Practical assistance</a:t>
            </a:r>
          </a:p>
          <a:p>
            <a:pPr eaLnBrk="1" hangingPunct="1">
              <a:buFont typeface="Arial" pitchFamily="34" charset="0"/>
              <a:buChar char="•"/>
              <a:defRPr/>
            </a:pPr>
            <a:r>
              <a:rPr lang="en-US" sz="2800" dirty="0">
                <a:latin typeface="Corbel" pitchFamily="34" charset="0"/>
              </a:rPr>
              <a:t>Facilitating effective communication between families and community agencies</a:t>
            </a:r>
          </a:p>
          <a:p>
            <a:pPr lvl="1" eaLnBrk="1" hangingPunct="1">
              <a:buFontTx/>
              <a:buChar char="•"/>
              <a:defRPr/>
            </a:pPr>
            <a:endParaRPr lang="en-US" b="1" dirty="0">
              <a:latin typeface="Corbel" pitchFamily="34" charset="0"/>
            </a:endParaRPr>
          </a:p>
          <a:p>
            <a:pPr eaLnBrk="1" hangingPunct="1">
              <a:defRPr/>
            </a:pPr>
            <a:endParaRPr lang="en-US" dirty="0"/>
          </a:p>
        </p:txBody>
      </p:sp>
      <p:pic>
        <p:nvPicPr>
          <p:cNvPr id="5122" name="Picture 2" descr="Image result for family services of greater vancouver"/>
          <p:cNvPicPr>
            <a:picLocks noChangeAspect="1" noChangeArrowheads="1"/>
          </p:cNvPicPr>
          <p:nvPr/>
        </p:nvPicPr>
        <p:blipFill>
          <a:blip r:embed="rId2" cstate="print"/>
          <a:srcRect/>
          <a:stretch>
            <a:fillRect/>
          </a:stretch>
        </p:blipFill>
        <p:spPr bwMode="auto">
          <a:xfrm>
            <a:off x="6553200" y="5943600"/>
            <a:ext cx="2057400" cy="6143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chor="t">
            <a:noAutofit/>
          </a:bodyPr>
          <a:lstStyle/>
          <a:p>
            <a:pPr eaLnBrk="1" hangingPunct="1">
              <a:defRPr/>
            </a:pPr>
            <a:r>
              <a:rPr lang="en-US" dirty="0"/>
              <a:t>Detective Responsibilities</a:t>
            </a:r>
          </a:p>
        </p:txBody>
      </p:sp>
      <p:sp>
        <p:nvSpPr>
          <p:cNvPr id="14339" name="Content Placeholder 2"/>
          <p:cNvSpPr>
            <a:spLocks noGrp="1"/>
          </p:cNvSpPr>
          <p:nvPr>
            <p:ph idx="4294967295"/>
          </p:nvPr>
        </p:nvSpPr>
        <p:spPr>
          <a:xfrm>
            <a:off x="0" y="1371600"/>
            <a:ext cx="8229600" cy="4389437"/>
          </a:xfrm>
        </p:spPr>
        <p:txBody>
          <a:bodyPr/>
          <a:lstStyle/>
          <a:p>
            <a:pPr eaLnBrk="1" hangingPunct="1">
              <a:buFont typeface="Arial" pitchFamily="34" charset="0"/>
              <a:buChar char="•"/>
              <a:defRPr/>
            </a:pPr>
            <a:r>
              <a:rPr lang="en-US" sz="2800" dirty="0">
                <a:latin typeface="Corbel" pitchFamily="34" charset="0"/>
              </a:rPr>
              <a:t>Conduct follow up investigation (e.g., historical)</a:t>
            </a:r>
          </a:p>
          <a:p>
            <a:pPr eaLnBrk="1" hangingPunct="1">
              <a:buFont typeface="Arial" pitchFamily="34" charset="0"/>
              <a:buChar char="•"/>
              <a:defRPr/>
            </a:pPr>
            <a:r>
              <a:rPr lang="en-US" sz="2800" dirty="0">
                <a:latin typeface="Corbel" pitchFamily="34" charset="0"/>
              </a:rPr>
              <a:t>Monitor </a:t>
            </a:r>
            <a:r>
              <a:rPr lang="en-US" sz="2800">
                <a:latin typeface="Corbel" pitchFamily="34" charset="0"/>
              </a:rPr>
              <a:t>post-offence behavior</a:t>
            </a:r>
            <a:endParaRPr lang="en-US" sz="2800" dirty="0">
              <a:latin typeface="Corbel" pitchFamily="34" charset="0"/>
            </a:endParaRPr>
          </a:p>
          <a:p>
            <a:pPr eaLnBrk="1" hangingPunct="1">
              <a:buFont typeface="Arial" pitchFamily="34" charset="0"/>
              <a:buChar char="•"/>
              <a:defRPr/>
            </a:pPr>
            <a:r>
              <a:rPr lang="en-US" sz="2800" dirty="0">
                <a:latin typeface="Corbel" pitchFamily="34" charset="0"/>
              </a:rPr>
              <a:t>Liaise with crown counsel (e.g., no-contact from jail)</a:t>
            </a:r>
          </a:p>
          <a:p>
            <a:pPr eaLnBrk="1" hangingPunct="1">
              <a:buFont typeface="Arial" pitchFamily="34" charset="0"/>
              <a:buChar char="•"/>
              <a:defRPr/>
            </a:pPr>
            <a:r>
              <a:rPr lang="en-US" sz="2800" dirty="0">
                <a:latin typeface="Corbel" pitchFamily="34" charset="0"/>
              </a:rPr>
              <a:t>Highlight offender with probation</a:t>
            </a:r>
          </a:p>
          <a:p>
            <a:pPr eaLnBrk="1" hangingPunct="1">
              <a:buFont typeface="Arial" pitchFamily="34" charset="0"/>
              <a:buChar char="•"/>
              <a:defRPr/>
            </a:pPr>
            <a:r>
              <a:rPr lang="en-US" sz="2800" dirty="0">
                <a:latin typeface="Corbel" pitchFamily="34" charset="0"/>
              </a:rPr>
              <a:t>Coordinate efforts between patrol and DVRT</a:t>
            </a:r>
          </a:p>
          <a:p>
            <a:pPr>
              <a:buFont typeface="Arial" pitchFamily="34" charset="0"/>
              <a:buChar char="•"/>
              <a:defRPr/>
            </a:pPr>
            <a:r>
              <a:rPr lang="en-US" sz="2800" dirty="0">
                <a:latin typeface="Corbel" pitchFamily="34" charset="0"/>
              </a:rPr>
              <a:t>Review all police files with people &gt;65</a:t>
            </a:r>
          </a:p>
          <a:p>
            <a:pPr eaLnBrk="1" hangingPunct="1">
              <a:buFont typeface="Arial" pitchFamily="34" charset="0"/>
              <a:buChar char="•"/>
              <a:defRPr/>
            </a:pPr>
            <a:r>
              <a:rPr lang="en-US" sz="2800" dirty="0">
                <a:latin typeface="Corbel" pitchFamily="34" charset="0"/>
              </a:rPr>
              <a:t>Enforce legal conditions</a:t>
            </a:r>
          </a:p>
          <a:p>
            <a:pPr eaLnBrk="1" hangingPunct="1">
              <a:buFont typeface="Arial" pitchFamily="34" charset="0"/>
              <a:buChar char="•"/>
              <a:defRPr/>
            </a:pPr>
            <a:endParaRPr lang="en-US" sz="2800" dirty="0">
              <a:latin typeface="Corbel" pitchFamily="34" charset="0"/>
            </a:endParaRPr>
          </a:p>
          <a:p>
            <a:pPr eaLnBrk="1" hangingPunct="1">
              <a:buFont typeface="Arial" pitchFamily="34" charset="0"/>
              <a:buChar char="•"/>
              <a:defRPr/>
            </a:pPr>
            <a:endParaRPr lang="en-US" sz="2800" dirty="0">
              <a:latin typeface="Corbel" pitchFamily="34" charset="0"/>
            </a:endParaRPr>
          </a:p>
        </p:txBody>
      </p:sp>
      <p:pic>
        <p:nvPicPr>
          <p:cNvPr id="4097" name="Picture 1" descr="K:\Photos\Promo Photos\2013\130626_New_West_PD_181.jpg"/>
          <p:cNvPicPr>
            <a:picLocks noChangeAspect="1" noChangeArrowheads="1"/>
          </p:cNvPicPr>
          <p:nvPr/>
        </p:nvPicPr>
        <p:blipFill>
          <a:blip r:embed="rId2" cstate="print"/>
          <a:srcRect/>
          <a:stretch>
            <a:fillRect/>
          </a:stretch>
        </p:blipFill>
        <p:spPr bwMode="auto">
          <a:xfrm>
            <a:off x="5665497" y="4538704"/>
            <a:ext cx="3478503" cy="231929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534400" cy="4525963"/>
          </a:xfrm>
        </p:spPr>
        <p:txBody>
          <a:bodyPr>
            <a:normAutofit fontScale="32500" lnSpcReduction="20000"/>
          </a:bodyPr>
          <a:lstStyle/>
          <a:p>
            <a:r>
              <a:rPr lang="en-US" sz="5500" dirty="0">
                <a:latin typeface="Corbel" pitchFamily="34" charset="0"/>
              </a:rPr>
              <a:t>Lack awareness of the problem</a:t>
            </a:r>
          </a:p>
          <a:p>
            <a:r>
              <a:rPr lang="en-US" sz="5500" dirty="0">
                <a:latin typeface="Corbel" pitchFamily="34" charset="0"/>
              </a:rPr>
              <a:t>Shame</a:t>
            </a:r>
          </a:p>
          <a:p>
            <a:r>
              <a:rPr lang="en-US" sz="5500" dirty="0">
                <a:latin typeface="Corbel" pitchFamily="34" charset="0"/>
              </a:rPr>
              <a:t>Freedom of choice to have contact with abuser</a:t>
            </a:r>
          </a:p>
          <a:p>
            <a:r>
              <a:rPr lang="en-US" sz="5500" dirty="0">
                <a:latin typeface="Corbel" pitchFamily="34" charset="0"/>
              </a:rPr>
              <a:t>Barriers DVRT has connecting with victims due to isolation, disabilities, poor hearing, dementia/mental health, offender presence</a:t>
            </a:r>
          </a:p>
          <a:p>
            <a:r>
              <a:rPr lang="en-US" sz="5500" dirty="0">
                <a:latin typeface="Corbel" pitchFamily="34" charset="0"/>
              </a:rPr>
              <a:t>Victim’s reluctance to involve police for fear of family member being taken away/put in jail</a:t>
            </a:r>
          </a:p>
          <a:p>
            <a:r>
              <a:rPr lang="en-US" sz="5500" dirty="0">
                <a:latin typeface="Corbel" pitchFamily="34" charset="0"/>
              </a:rPr>
              <a:t>Cultural and language barriers (lack of understanding/police seen as authoritarian)</a:t>
            </a:r>
          </a:p>
          <a:p>
            <a:pPr>
              <a:buNone/>
            </a:pPr>
            <a:endParaRPr lang="en-US" sz="5500" dirty="0">
              <a:latin typeface="Corbel" pitchFamily="34" charset="0"/>
            </a:endParaRPr>
          </a:p>
          <a:p>
            <a:r>
              <a:rPr lang="en-US" sz="5500" dirty="0">
                <a:latin typeface="Corbel" pitchFamily="34" charset="0"/>
              </a:rPr>
              <a:t>Legal system challenges (awareness/</a:t>
            </a:r>
            <a:r>
              <a:rPr lang="en-US" sz="5500" dirty="0" err="1">
                <a:latin typeface="Corbel" pitchFamily="34" charset="0"/>
              </a:rPr>
              <a:t>mis</a:t>
            </a:r>
            <a:r>
              <a:rPr lang="en-US" sz="5500" dirty="0">
                <a:latin typeface="Corbel" pitchFamily="34" charset="0"/>
              </a:rPr>
              <a:t>-trust/corruption)</a:t>
            </a:r>
          </a:p>
          <a:p>
            <a:r>
              <a:rPr lang="en-US" sz="5500" dirty="0">
                <a:latin typeface="Corbel" pitchFamily="34" charset="0"/>
              </a:rPr>
              <a:t>Lack of resources for adult children with mental health/addiction issues who live with elderly parents</a:t>
            </a:r>
          </a:p>
          <a:p>
            <a:r>
              <a:rPr lang="en-US" sz="5500" dirty="0">
                <a:latin typeface="Corbel" pitchFamily="34" charset="0"/>
              </a:rPr>
              <a:t>Lack of “end of life” education &amp; planning</a:t>
            </a:r>
          </a:p>
          <a:p>
            <a:r>
              <a:rPr lang="en-US" sz="5500" dirty="0">
                <a:latin typeface="Corbel" pitchFamily="34" charset="0"/>
              </a:rPr>
              <a:t>Improper police report ‘coding’ to capture elder abuse cases in PRIME</a:t>
            </a:r>
          </a:p>
          <a:p>
            <a:r>
              <a:rPr lang="en-US" sz="5500" dirty="0">
                <a:latin typeface="Corbel" pitchFamily="34" charset="0"/>
              </a:rPr>
              <a:t>Only 1 Elder Counselor who works part-time and only 1 full-time Detective</a:t>
            </a:r>
          </a:p>
          <a:p>
            <a:endParaRPr lang="en-US" sz="5000" dirty="0">
              <a:latin typeface="Corbel" pitchFamily="34" charset="0"/>
            </a:endParaRPr>
          </a:p>
          <a:p>
            <a:pPr>
              <a:buNone/>
            </a:pPr>
            <a:endParaRPr lang="en-US" dirty="0"/>
          </a:p>
          <a:p>
            <a:endParaRPr lang="en-US" dirty="0"/>
          </a:p>
        </p:txBody>
      </p:sp>
      <p:sp>
        <p:nvSpPr>
          <p:cNvPr id="2" name="Title 1"/>
          <p:cNvSpPr>
            <a:spLocks noGrp="1"/>
          </p:cNvSpPr>
          <p:nvPr>
            <p:ph type="title"/>
          </p:nvPr>
        </p:nvSpPr>
        <p:spPr/>
        <p:txBody>
          <a:bodyPr/>
          <a:lstStyle/>
          <a:p>
            <a:r>
              <a:rPr lang="en-US" dirty="0"/>
              <a:t>Challenges</a:t>
            </a:r>
          </a:p>
        </p:txBody>
      </p:sp>
      <p:pic>
        <p:nvPicPr>
          <p:cNvPr id="5" name="Picture 1" descr="K:\Photos\Promo Photos\2013\130626_New West PD_3296.jpg"/>
          <p:cNvPicPr>
            <a:picLocks noChangeAspect="1" noChangeArrowheads="1"/>
          </p:cNvPicPr>
          <p:nvPr/>
        </p:nvPicPr>
        <p:blipFill>
          <a:blip r:embed="rId2" cstate="print"/>
          <a:srcRect/>
          <a:stretch>
            <a:fillRect/>
          </a:stretch>
        </p:blipFill>
        <p:spPr bwMode="auto">
          <a:xfrm>
            <a:off x="5943600" y="0"/>
            <a:ext cx="3200400" cy="213380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Police Reporting (PRIME) </a:t>
            </a:r>
          </a:p>
        </p:txBody>
      </p:sp>
      <p:pic>
        <p:nvPicPr>
          <p:cNvPr id="32770" name="Picture 2"/>
          <p:cNvPicPr>
            <a:picLocks noGrp="1" noChangeAspect="1" noChangeArrowheads="1"/>
          </p:cNvPicPr>
          <p:nvPr>
            <p:ph idx="1"/>
          </p:nvPr>
        </p:nvPicPr>
        <p:blipFill>
          <a:blip r:embed="rId2" cstate="print"/>
          <a:srcRect/>
          <a:stretch>
            <a:fillRect/>
          </a:stretch>
        </p:blipFill>
        <p:spPr bwMode="auto">
          <a:xfrm>
            <a:off x="663972" y="2895600"/>
            <a:ext cx="7718028" cy="1439151"/>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371600"/>
          </a:xfrm>
        </p:spPr>
        <p:txBody>
          <a:bodyPr>
            <a:noAutofit/>
          </a:bodyPr>
          <a:lstStyle/>
          <a:p>
            <a:r>
              <a:rPr lang="en-US" sz="3200" dirty="0"/>
              <a:t>Strategies for supporting older adults experiencing abuse in a police practice context</a:t>
            </a:r>
          </a:p>
        </p:txBody>
      </p:sp>
      <p:sp>
        <p:nvSpPr>
          <p:cNvPr id="3" name="Content Placeholder 2"/>
          <p:cNvSpPr>
            <a:spLocks noGrp="1"/>
          </p:cNvSpPr>
          <p:nvPr>
            <p:ph idx="1"/>
          </p:nvPr>
        </p:nvSpPr>
        <p:spPr>
          <a:xfrm>
            <a:off x="228600" y="1917509"/>
            <a:ext cx="8839200" cy="4178491"/>
          </a:xfrm>
        </p:spPr>
        <p:txBody>
          <a:bodyPr>
            <a:normAutofit/>
          </a:bodyPr>
          <a:lstStyle/>
          <a:p>
            <a:r>
              <a:rPr lang="en-US" sz="2000" dirty="0">
                <a:latin typeface="Corbel" pitchFamily="34" charset="0"/>
              </a:rPr>
              <a:t>The DVRT partnership </a:t>
            </a:r>
            <a:r>
              <a:rPr lang="en-US" sz="1800" dirty="0">
                <a:latin typeface="Corbel" pitchFamily="34" charset="0"/>
              </a:rPr>
              <a:t>(Counselor confidentiality/sense of autonomy)</a:t>
            </a:r>
          </a:p>
          <a:p>
            <a:r>
              <a:rPr lang="en-US" sz="2000" dirty="0">
                <a:latin typeface="Corbel" pitchFamily="34" charset="0"/>
              </a:rPr>
              <a:t>Collaboration with other Police Resources such as Mental Health Liaison Officers</a:t>
            </a:r>
          </a:p>
          <a:p>
            <a:r>
              <a:rPr lang="en-US" sz="2000" dirty="0">
                <a:latin typeface="Corbel" pitchFamily="34" charset="0"/>
              </a:rPr>
              <a:t>Collaboration with other Agencies (Crown/Probation, Fraser Health, etc)</a:t>
            </a:r>
          </a:p>
          <a:p>
            <a:r>
              <a:rPr lang="en-US" sz="2000" dirty="0">
                <a:latin typeface="Corbel" pitchFamily="34" charset="0"/>
              </a:rPr>
              <a:t>Ongoing support/follow ups by Counselor</a:t>
            </a:r>
          </a:p>
          <a:p>
            <a:pPr>
              <a:buNone/>
            </a:pPr>
            <a:endParaRPr lang="en-US" sz="2000" dirty="0">
              <a:latin typeface="Corbel" pitchFamily="34" charset="0"/>
            </a:endParaRPr>
          </a:p>
          <a:p>
            <a:r>
              <a:rPr lang="en-US" sz="2000" dirty="0">
                <a:latin typeface="Corbel" pitchFamily="34" charset="0"/>
              </a:rPr>
              <a:t>Training &amp; Education for Police Officers</a:t>
            </a:r>
          </a:p>
          <a:p>
            <a:r>
              <a:rPr lang="en-US" sz="2000" dirty="0">
                <a:latin typeface="Corbel" pitchFamily="34" charset="0"/>
              </a:rPr>
              <a:t>Coordinate efforts between DVRT and Patrol</a:t>
            </a:r>
          </a:p>
          <a:p>
            <a:r>
              <a:rPr lang="en-US" sz="2000" dirty="0">
                <a:latin typeface="Corbel" pitchFamily="34" charset="0"/>
              </a:rPr>
              <a:t>Recommend Patrol refer all police files with people &gt;65 to DVRT</a:t>
            </a:r>
          </a:p>
          <a:p>
            <a:r>
              <a:rPr lang="en-US" sz="2000" dirty="0">
                <a:latin typeface="Corbel" pitchFamily="34" charset="0"/>
              </a:rPr>
              <a:t>Goal: change police policy to require mandatory follow ups when Members engage with elders</a:t>
            </a:r>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chor="t">
            <a:noAutofit/>
          </a:bodyPr>
          <a:lstStyle/>
          <a:p>
            <a:pPr eaLnBrk="1" hangingPunct="1">
              <a:defRPr/>
            </a:pPr>
            <a:r>
              <a:rPr lang="en-US" dirty="0"/>
              <a:t>Questions?</a:t>
            </a:r>
            <a:br>
              <a:rPr lang="en-US" dirty="0"/>
            </a:br>
            <a:r>
              <a:rPr lang="en-US" dirty="0"/>
              <a:t>Contact Information</a:t>
            </a:r>
          </a:p>
        </p:txBody>
      </p:sp>
      <p:sp>
        <p:nvSpPr>
          <p:cNvPr id="16387" name="TextBox 2"/>
          <p:cNvSpPr txBox="1">
            <a:spLocks noChangeArrowheads="1"/>
          </p:cNvSpPr>
          <p:nvPr/>
        </p:nvSpPr>
        <p:spPr bwMode="auto">
          <a:xfrm>
            <a:off x="914400" y="1828800"/>
            <a:ext cx="6765442" cy="3046988"/>
          </a:xfrm>
          <a:prstGeom prst="rect">
            <a:avLst/>
          </a:prstGeom>
          <a:noFill/>
          <a:ln w="9525">
            <a:noFill/>
            <a:miter lim="800000"/>
            <a:headEnd/>
            <a:tailEnd/>
          </a:ln>
        </p:spPr>
        <p:txBody>
          <a:bodyPr wrap="none">
            <a:spAutoFit/>
          </a:bodyPr>
          <a:lstStyle/>
          <a:p>
            <a:r>
              <a:rPr lang="en-US" sz="2400" dirty="0">
                <a:latin typeface="Corbel" pitchFamily="34" charset="0"/>
              </a:rPr>
              <a:t>Detective Jacqueline Frost, DV and Elder Abuse Unit</a:t>
            </a:r>
          </a:p>
          <a:p>
            <a:r>
              <a:rPr lang="en-US" sz="2400" dirty="0">
                <a:latin typeface="Corbel" pitchFamily="34" charset="0"/>
                <a:hlinkClick r:id="rId2"/>
              </a:rPr>
              <a:t>jfrost@nwpolice.org</a:t>
            </a:r>
            <a:endParaRPr lang="en-US" sz="2400" dirty="0">
              <a:latin typeface="Corbel" pitchFamily="34" charset="0"/>
            </a:endParaRPr>
          </a:p>
          <a:p>
            <a:endParaRPr lang="en-US" sz="2400" dirty="0">
              <a:latin typeface="Corbel" pitchFamily="34" charset="0"/>
            </a:endParaRPr>
          </a:p>
          <a:p>
            <a:r>
              <a:rPr lang="en-US" sz="2400" dirty="0" err="1">
                <a:latin typeface="Corbel" pitchFamily="34" charset="0"/>
              </a:rPr>
              <a:t>Reena</a:t>
            </a:r>
            <a:r>
              <a:rPr lang="en-US" sz="2400" dirty="0">
                <a:latin typeface="Corbel" pitchFamily="34" charset="0"/>
              </a:rPr>
              <a:t> Singh, Elder Abuse Counselor</a:t>
            </a:r>
          </a:p>
          <a:p>
            <a:r>
              <a:rPr lang="en-US" sz="2400" dirty="0">
                <a:latin typeface="Corbel" pitchFamily="34" charset="0"/>
                <a:hlinkClick r:id="rId3"/>
              </a:rPr>
              <a:t>rsingh@nwpolice.org</a:t>
            </a:r>
            <a:endParaRPr lang="en-US" sz="2400" dirty="0">
              <a:latin typeface="Corbel" pitchFamily="34" charset="0"/>
            </a:endParaRPr>
          </a:p>
          <a:p>
            <a:endParaRPr lang="en-US" sz="2400" dirty="0">
              <a:latin typeface="Corbel" pitchFamily="34" charset="0"/>
            </a:endParaRPr>
          </a:p>
          <a:p>
            <a:r>
              <a:rPr lang="en-US" sz="2400" dirty="0">
                <a:latin typeface="Corbel" pitchFamily="34" charset="0"/>
              </a:rPr>
              <a:t>All located in the New Westminster Police Station</a:t>
            </a:r>
          </a:p>
          <a:p>
            <a:r>
              <a:rPr lang="en-US" sz="2400" dirty="0">
                <a:latin typeface="Corbel" pitchFamily="34" charset="0"/>
              </a:rPr>
              <a:t>Phone (604) 525 – 5411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fontScale="70000" lnSpcReduction="20000"/>
          </a:bodyPr>
          <a:lstStyle/>
          <a:p>
            <a:pPr marL="109728" indent="0">
              <a:buNone/>
            </a:pPr>
            <a:endParaRPr lang="fr-CA" dirty="0"/>
          </a:p>
          <a:p>
            <a:pPr lvl="0"/>
            <a:r>
              <a:rPr lang="en-CA" dirty="0"/>
              <a:t>All attendees will be muted during the webinar. If you are listening to this presentation via phone, remember to </a:t>
            </a:r>
            <a:r>
              <a:rPr lang="en-CA" b="1" dirty="0"/>
              <a:t>mute yourselves with your mute/unmute button or by pressing *6</a:t>
            </a:r>
            <a:br>
              <a:rPr lang="en-CA" b="1" i="1" dirty="0"/>
            </a:br>
            <a:endParaRPr lang="fr-CA" b="1" i="1" dirty="0"/>
          </a:p>
          <a:p>
            <a:pPr lvl="0"/>
            <a:r>
              <a:rPr lang="en-CA" dirty="0"/>
              <a:t>If you are experiencing issues, please let us know via the CHAT BOX or</a:t>
            </a:r>
            <a:r>
              <a:rPr lang="fr-CA" dirty="0"/>
              <a:t> </a:t>
            </a:r>
            <a:r>
              <a:rPr lang="en-CA" dirty="0"/>
              <a:t>send an email to </a:t>
            </a:r>
            <a:r>
              <a:rPr lang="en-CA" u="sng" dirty="0">
                <a:hlinkClick r:id="rId2"/>
              </a:rPr>
              <a:t>benedictes.cnpea@gmail.com</a:t>
            </a:r>
            <a:br>
              <a:rPr lang="en-CA" u="sng" dirty="0"/>
            </a:br>
            <a:endParaRPr lang="fr-CA" dirty="0"/>
          </a:p>
          <a:p>
            <a:pPr lvl="0"/>
            <a:r>
              <a:rPr lang="en-CA" dirty="0"/>
              <a:t>There will be a 10-15 minute Q&amp;A at the end of the presentation. Send your questions via chat box or email at any time during the presentation.</a:t>
            </a:r>
            <a:br>
              <a:rPr lang="en-CA" dirty="0"/>
            </a:br>
            <a:endParaRPr lang="en-CA" dirty="0"/>
          </a:p>
          <a:p>
            <a:pPr lvl="0"/>
            <a:r>
              <a:rPr lang="en-CA" dirty="0"/>
              <a:t>The presenters’ contact information will be provided at the end of the presentation if you have further questions.</a:t>
            </a:r>
            <a:br>
              <a:rPr lang="en-CA" dirty="0"/>
            </a:br>
            <a:endParaRPr lang="en-CA" dirty="0"/>
          </a:p>
          <a:p>
            <a:pPr lvl="0"/>
            <a:r>
              <a:rPr lang="en-CA" dirty="0"/>
              <a:t>At the end of the webinar, you will be invited to take a short survey. Please take a moment to participate. Your feedback will help us plan our future webinars. </a:t>
            </a:r>
            <a:endParaRPr lang="fr-CA" dirty="0"/>
          </a:p>
        </p:txBody>
      </p:sp>
      <p:sp>
        <p:nvSpPr>
          <p:cNvPr id="3" name="Title 2"/>
          <p:cNvSpPr>
            <a:spLocks noGrp="1"/>
          </p:cNvSpPr>
          <p:nvPr>
            <p:ph type="title"/>
          </p:nvPr>
        </p:nvSpPr>
        <p:spPr/>
        <p:txBody>
          <a:bodyPr/>
          <a:lstStyle/>
          <a:p>
            <a:r>
              <a:rPr lang="en-CA" dirty="0"/>
              <a:t>A few housekeeping tips</a:t>
            </a:r>
            <a:endParaRPr lang="fr-CA" dirty="0"/>
          </a:p>
        </p:txBody>
      </p:sp>
    </p:spTree>
    <p:extLst>
      <p:ext uri="{BB962C8B-B14F-4D97-AF65-F5344CB8AC3E}">
        <p14:creationId xmlns:p14="http://schemas.microsoft.com/office/powerpoint/2010/main" val="418131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48587"/>
            <a:ext cx="8305800" cy="5380191"/>
          </a:xfrm>
          <a:prstGeom prst="rect">
            <a:avLst/>
          </a:prstGeom>
        </p:spPr>
        <p:txBody>
          <a:bodyPr wrap="square">
            <a:spAutoFit/>
          </a:bodyPr>
          <a:lstStyle/>
          <a:p>
            <a:pPr algn="ctr">
              <a:lnSpc>
                <a:spcPct val="107000"/>
              </a:lnSpc>
              <a:spcAft>
                <a:spcPts val="800"/>
              </a:spcAft>
            </a:pPr>
            <a:br>
              <a:rPr lang="en-CA" dirty="0">
                <a:latin typeface="Calibri" panose="020F0502020204030204" pitchFamily="34" charset="0"/>
                <a:ea typeface="Calibri" panose="020F0502020204030204" pitchFamily="34" charset="0"/>
                <a:cs typeface="Times New Roman" panose="02020603050405020304" pitchFamily="18" charset="0"/>
              </a:rPr>
            </a:br>
            <a:r>
              <a:rPr lang="en-CA" dirty="0">
                <a:latin typeface="Lucida Sans Unicode" panose="020B0602030504020204" pitchFamily="34" charset="0"/>
                <a:ea typeface="Calibri" panose="020F0502020204030204" pitchFamily="34" charset="0"/>
                <a:cs typeface="Lucida Sans Unicode" panose="020B0602030504020204" pitchFamily="34" charset="0"/>
              </a:rPr>
              <a:t>THANK YOU!</a:t>
            </a:r>
            <a:br>
              <a:rPr lang="en-CA" dirty="0">
                <a:latin typeface="Lucida Sans Unicode" panose="020B0602030504020204" pitchFamily="34" charset="0"/>
                <a:ea typeface="Calibri" panose="020F0502020204030204" pitchFamily="34" charset="0"/>
                <a:cs typeface="Lucida Sans Unicode" panose="020B0602030504020204" pitchFamily="34" charset="0"/>
              </a:rPr>
            </a:br>
            <a:r>
              <a:rPr lang="en-CA" dirty="0">
                <a:latin typeface="Lucida Sans Unicode" panose="020B0602030504020204" pitchFamily="34" charset="0"/>
                <a:ea typeface="Calibri" panose="020F0502020204030204" pitchFamily="34" charset="0"/>
                <a:cs typeface="Lucida Sans Unicode" panose="020B0602030504020204" pitchFamily="34" charset="0"/>
              </a:rPr>
              <a:t>Let’s stay in touch!</a:t>
            </a:r>
          </a:p>
          <a:p>
            <a:pPr>
              <a:lnSpc>
                <a:spcPct val="107000"/>
              </a:lnSpc>
              <a:spcAft>
                <a:spcPts val="800"/>
              </a:spcAft>
            </a:pPr>
            <a:br>
              <a:rPr lang="en-CA" dirty="0">
                <a:latin typeface="Lucida Sans Unicode" panose="020B0602030504020204" pitchFamily="34" charset="0"/>
                <a:ea typeface="Calibri" panose="020F0502020204030204" pitchFamily="34" charset="0"/>
                <a:cs typeface="Lucida Sans Unicode" panose="020B0602030504020204" pitchFamily="34" charset="0"/>
              </a:rPr>
            </a:br>
            <a:r>
              <a:rPr lang="en-CA" dirty="0">
                <a:latin typeface="Lucida Sans Unicode" panose="020B0602030504020204" pitchFamily="34" charset="0"/>
                <a:ea typeface="Calibri" panose="020F0502020204030204" pitchFamily="34" charset="0"/>
                <a:cs typeface="Lucida Sans Unicode" panose="020B0602030504020204" pitchFamily="34" charset="0"/>
              </a:rPr>
              <a:t>Please take a minute to answer a few quick questions about your experience of this webinar. Click on this link or copy/paste it in your browser:</a:t>
            </a:r>
            <a:br>
              <a:rPr lang="en-CA" dirty="0">
                <a:latin typeface="Lucida Sans Unicode" panose="020B0602030504020204" pitchFamily="34" charset="0"/>
                <a:ea typeface="Calibri" panose="020F0502020204030204" pitchFamily="34" charset="0"/>
                <a:cs typeface="Lucida Sans Unicode" panose="020B0602030504020204" pitchFamily="34" charset="0"/>
              </a:rPr>
            </a:br>
            <a:r>
              <a:rPr lang="en-CA" dirty="0">
                <a:latin typeface="Lucida Sans Unicode" panose="020B0602030504020204" pitchFamily="34" charset="0"/>
                <a:ea typeface="Calibri" panose="020F0502020204030204" pitchFamily="34" charset="0"/>
                <a:cs typeface="Lucida Sans Unicode" panose="020B0602030504020204" pitchFamily="34" charset="0"/>
                <a:hlinkClick r:id="rId2"/>
              </a:rPr>
              <a:t>http://fluidsurveys.com/surveys/cnpea/cnpea-webinar-feedback/</a:t>
            </a:r>
            <a:br>
              <a:rPr lang="en-CA" dirty="0">
                <a:latin typeface="Lucida Sans Unicode" panose="020B0602030504020204" pitchFamily="34" charset="0"/>
                <a:ea typeface="Calibri" panose="020F0502020204030204" pitchFamily="34" charset="0"/>
                <a:cs typeface="Lucida Sans Unicode" panose="020B0602030504020204" pitchFamily="34" charset="0"/>
              </a:rPr>
            </a:br>
            <a:r>
              <a:rPr lang="en-CA" dirty="0">
                <a:latin typeface="Lucida Sans Unicode" panose="020B0602030504020204" pitchFamily="34" charset="0"/>
                <a:ea typeface="Calibri" panose="020F0502020204030204" pitchFamily="34" charset="0"/>
                <a:cs typeface="Lucida Sans Unicode" panose="020B0602030504020204" pitchFamily="34" charset="0"/>
              </a:rPr>
              <a:t>Survey de</a:t>
            </a:r>
            <a:r>
              <a:rPr lang="fr-CA" dirty="0" err="1">
                <a:latin typeface="Lucida Sans Unicode" panose="020B0602030504020204" pitchFamily="34" charset="0"/>
                <a:ea typeface="Calibri" panose="020F0502020204030204" pitchFamily="34" charset="0"/>
                <a:cs typeface="Lucida Sans Unicode" panose="020B0602030504020204" pitchFamily="34" charset="0"/>
              </a:rPr>
              <a:t>adline</a:t>
            </a:r>
            <a:r>
              <a:rPr lang="fr-CA" dirty="0">
                <a:latin typeface="Lucida Sans Unicode" panose="020B0602030504020204" pitchFamily="34" charset="0"/>
                <a:ea typeface="Calibri" panose="020F0502020204030204" pitchFamily="34" charset="0"/>
                <a:cs typeface="Lucida Sans Unicode" panose="020B0602030504020204" pitchFamily="34" charset="0"/>
              </a:rPr>
              <a:t>: </a:t>
            </a:r>
            <a:r>
              <a:rPr lang="fr-CA" dirty="0" err="1">
                <a:latin typeface="Lucida Sans Unicode" panose="020B0602030504020204" pitchFamily="34" charset="0"/>
                <a:ea typeface="Calibri" panose="020F0502020204030204" pitchFamily="34" charset="0"/>
                <a:cs typeface="Lucida Sans Unicode" panose="020B0602030504020204" pitchFamily="34" charset="0"/>
              </a:rPr>
              <a:t>October</a:t>
            </a:r>
            <a:r>
              <a:rPr lang="fr-CA" dirty="0">
                <a:latin typeface="Lucida Sans Unicode" panose="020B0602030504020204" pitchFamily="34" charset="0"/>
                <a:ea typeface="Calibri" panose="020F0502020204030204" pitchFamily="34" charset="0"/>
                <a:cs typeface="Lucida Sans Unicode" panose="020B0602030504020204" pitchFamily="34" charset="0"/>
              </a:rPr>
              <a:t> 31, 2016</a:t>
            </a:r>
            <a:br>
              <a:rPr lang="fr-CA" dirty="0">
                <a:latin typeface="Lucida Sans Unicode" panose="020B0602030504020204" pitchFamily="34" charset="0"/>
                <a:ea typeface="Calibri" panose="020F0502020204030204" pitchFamily="34" charset="0"/>
                <a:cs typeface="Lucida Sans Unicode" panose="020B0602030504020204" pitchFamily="34" charset="0"/>
              </a:rPr>
            </a:br>
            <a:br>
              <a:rPr lang="fr-CA" dirty="0">
                <a:latin typeface="Lucida Sans Unicode" panose="020B0602030504020204" pitchFamily="34" charset="0"/>
                <a:ea typeface="Calibri" panose="020F0502020204030204" pitchFamily="34" charset="0"/>
                <a:cs typeface="Lucida Sans Unicode" panose="020B0602030504020204" pitchFamily="34" charset="0"/>
              </a:rPr>
            </a:br>
            <a:r>
              <a:rPr lang="fr-CA" dirty="0">
                <a:latin typeface="Lucida Sans Unicode" panose="020B0602030504020204" pitchFamily="34" charset="0"/>
                <a:ea typeface="Calibri" panose="020F0502020204030204" pitchFamily="34" charset="0"/>
                <a:cs typeface="Lucida Sans Unicode" panose="020B0602030504020204" pitchFamily="34" charset="0"/>
              </a:rPr>
              <a:t>FIND OUT MORE ABOUT THE FAMILY VIOLENCE INITIATIVE AT CNPEA.CA</a:t>
            </a:r>
          </a:p>
          <a:p>
            <a:pPr>
              <a:lnSpc>
                <a:spcPct val="107000"/>
              </a:lnSpc>
              <a:spcAft>
                <a:spcPts val="800"/>
              </a:spcAft>
            </a:pPr>
            <a:r>
              <a:rPr lang="en-CA" dirty="0">
                <a:latin typeface="Lucida Sans Unicode" panose="020B0602030504020204" pitchFamily="34" charset="0"/>
                <a:ea typeface="Calibri" panose="020F0502020204030204" pitchFamily="34" charset="0"/>
                <a:cs typeface="Lucida Sans Unicode" panose="020B0602030504020204" pitchFamily="34" charset="0"/>
              </a:rPr>
              <a:t>Twitter: @</a:t>
            </a:r>
            <a:r>
              <a:rPr lang="en-CA" dirty="0" err="1">
                <a:latin typeface="Lucida Sans Unicode" panose="020B0602030504020204" pitchFamily="34" charset="0"/>
                <a:ea typeface="Calibri" panose="020F0502020204030204" pitchFamily="34" charset="0"/>
                <a:cs typeface="Lucida Sans Unicode" panose="020B0602030504020204" pitchFamily="34" charset="0"/>
              </a:rPr>
              <a:t>cnpea</a:t>
            </a:r>
            <a:br>
              <a:rPr lang="en-CA" dirty="0">
                <a:latin typeface="Lucida Sans Unicode" panose="020B0602030504020204" pitchFamily="34" charset="0"/>
                <a:ea typeface="Calibri" panose="020F0502020204030204" pitchFamily="34" charset="0"/>
                <a:cs typeface="Lucida Sans Unicode" panose="020B0602030504020204" pitchFamily="34" charset="0"/>
              </a:rPr>
            </a:br>
            <a:r>
              <a:rPr lang="en-CA" dirty="0">
                <a:latin typeface="Lucida Sans Unicode" panose="020B0602030504020204" pitchFamily="34" charset="0"/>
                <a:ea typeface="Calibri" panose="020F0502020204030204" pitchFamily="34" charset="0"/>
                <a:cs typeface="Lucida Sans Unicode" panose="020B0602030504020204" pitchFamily="34" charset="0"/>
              </a:rPr>
              <a:t>Facebook: www.facebook.com/cnpea</a:t>
            </a:r>
            <a:br>
              <a:rPr lang="en-CA" dirty="0">
                <a:latin typeface="Lucida Sans Unicode" panose="020B0602030504020204" pitchFamily="34" charset="0"/>
                <a:ea typeface="Calibri" panose="020F0502020204030204" pitchFamily="34" charset="0"/>
                <a:cs typeface="Lucida Sans Unicode" panose="020B0602030504020204" pitchFamily="34" charset="0"/>
              </a:rPr>
            </a:br>
            <a:endParaRPr lang="fr-CA" dirty="0">
              <a:latin typeface="Lucida Sans Unicode" panose="020B0602030504020204" pitchFamily="34" charset="0"/>
              <a:ea typeface="Calibri" panose="020F0502020204030204" pitchFamily="34" charset="0"/>
              <a:cs typeface="Lucida Sans Unicode" panose="020B0602030504020204" pitchFamily="34" charset="0"/>
            </a:endParaRPr>
          </a:p>
          <a:p>
            <a:r>
              <a:rPr lang="en-CA" dirty="0">
                <a:latin typeface="Lucida Sans Unicode" panose="020B0602030504020204" pitchFamily="34" charset="0"/>
                <a:ea typeface="Calibri" panose="020F0502020204030204" pitchFamily="34" charset="0"/>
                <a:cs typeface="Lucida Sans Unicode" panose="020B0602030504020204" pitchFamily="34" charset="0"/>
              </a:rPr>
              <a:t>Questions/Comments: </a:t>
            </a:r>
            <a:r>
              <a:rPr lang="en-CA" u="sng" dirty="0">
                <a:solidFill>
                  <a:srgbClr val="0563C1"/>
                </a:solidFill>
                <a:latin typeface="Lucida Sans Unicode" panose="020B0602030504020204" pitchFamily="34" charset="0"/>
                <a:ea typeface="Calibri" panose="020F0502020204030204" pitchFamily="34" charset="0"/>
                <a:cs typeface="Lucida Sans Unicode" panose="020B0602030504020204" pitchFamily="34" charset="0"/>
                <a:hlinkClick r:id="rId3"/>
              </a:rPr>
              <a:t>benedictes.cnpea@gmail.com</a:t>
            </a:r>
            <a:br>
              <a:rPr lang="en-CA" dirty="0">
                <a:latin typeface="Lucida Sans Unicode" panose="020B0602030504020204" pitchFamily="34" charset="0"/>
                <a:ea typeface="Calibri" panose="020F0502020204030204" pitchFamily="34" charset="0"/>
                <a:cs typeface="Lucida Sans Unicode" panose="020B0602030504020204" pitchFamily="34" charset="0"/>
              </a:rPr>
            </a:br>
            <a:br>
              <a:rPr lang="en-CA" dirty="0">
                <a:latin typeface="Calibri" panose="020F0502020204030204" pitchFamily="34" charset="0"/>
                <a:ea typeface="Calibri" panose="020F0502020204030204" pitchFamily="34" charset="0"/>
                <a:cs typeface="Times New Roman" panose="02020603050405020304" pitchFamily="18" charset="0"/>
              </a:rPr>
            </a:br>
            <a:endParaRPr lang="fr-CA"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983" y="228600"/>
            <a:ext cx="2474981" cy="85039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4223778"/>
            <a:ext cx="1905000" cy="1905000"/>
          </a:xfrm>
          <a:prstGeom prst="rect">
            <a:avLst/>
          </a:prstGeom>
        </p:spPr>
      </p:pic>
    </p:spTree>
    <p:extLst>
      <p:ext uri="{BB962C8B-B14F-4D97-AF65-F5344CB8AC3E}">
        <p14:creationId xmlns:p14="http://schemas.microsoft.com/office/powerpoint/2010/main" val="380746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CA" b="1" dirty="0"/>
              <a:t>AUDIO VIA COMPUTER</a:t>
            </a:r>
            <a:br>
              <a:rPr lang="en-CA" dirty="0"/>
            </a:br>
            <a:r>
              <a:rPr lang="en-CA" dirty="0"/>
              <a:t>Use your microphone &amp; speakers or headset (you will be muted during the presentation). If you are listening via phone, remember to mute yourselves with your mute/unmute button or by pressing *6</a:t>
            </a:r>
            <a:br>
              <a:rPr lang="en-CA" dirty="0"/>
            </a:br>
            <a:endParaRPr lang="fr-CA" dirty="0"/>
          </a:p>
          <a:p>
            <a:r>
              <a:rPr lang="en-CA" b="1" dirty="0"/>
              <a:t>ANY TROUBLE?</a:t>
            </a:r>
            <a:endParaRPr lang="fr-CA" b="1" dirty="0"/>
          </a:p>
          <a:p>
            <a:pPr marL="109728" indent="0">
              <a:buNone/>
            </a:pPr>
            <a:r>
              <a:rPr lang="en-CA" dirty="0"/>
              <a:t>- Double check the system requirements</a:t>
            </a:r>
            <a:endParaRPr lang="fr-CA" dirty="0"/>
          </a:p>
          <a:p>
            <a:pPr marL="109728" indent="0">
              <a:buNone/>
            </a:pPr>
            <a:r>
              <a:rPr lang="en-CA" dirty="0"/>
              <a:t>- Ensure that your sound is turned on/up</a:t>
            </a:r>
            <a:endParaRPr lang="fr-CA" dirty="0"/>
          </a:p>
          <a:p>
            <a:pPr marL="109728" indent="0">
              <a:buNone/>
            </a:pPr>
            <a:r>
              <a:rPr lang="en-CA" dirty="0"/>
              <a:t>- Leave the session and start over</a:t>
            </a:r>
            <a:br>
              <a:rPr lang="fr-CA" dirty="0"/>
            </a:br>
            <a:endParaRPr lang="fr-CA" dirty="0"/>
          </a:p>
          <a:p>
            <a:r>
              <a:rPr lang="en-CA" b="1" dirty="0"/>
              <a:t>AUDIO VIA P</a:t>
            </a:r>
            <a:r>
              <a:rPr lang="fr-CA" b="1" dirty="0"/>
              <a:t>HONE</a:t>
            </a:r>
          </a:p>
          <a:p>
            <a:pPr marL="109728" indent="0">
              <a:buNone/>
            </a:pPr>
            <a:r>
              <a:rPr lang="fr-CA" dirty="0"/>
              <a:t>- Long distance </a:t>
            </a:r>
            <a:r>
              <a:rPr lang="fr-CA" dirty="0" err="1"/>
              <a:t>number</a:t>
            </a:r>
            <a:r>
              <a:rPr lang="fr-CA" dirty="0"/>
              <a:t> </a:t>
            </a:r>
            <a:r>
              <a:rPr lang="en-CA" dirty="0"/>
              <a:t>from Canada:</a:t>
            </a:r>
            <a:r>
              <a:rPr lang="fr-CA" dirty="0"/>
              <a:t> +1 (647) 497-9374</a:t>
            </a:r>
          </a:p>
          <a:p>
            <a:pPr marL="109728" indent="0">
              <a:buNone/>
            </a:pPr>
            <a:r>
              <a:rPr lang="en-CA" dirty="0"/>
              <a:t>- Toll free: </a:t>
            </a:r>
            <a:r>
              <a:rPr lang="fr-CA" dirty="0"/>
              <a:t>1 888 890 7881</a:t>
            </a:r>
          </a:p>
          <a:p>
            <a:pPr marL="109728" indent="0">
              <a:buNone/>
            </a:pPr>
            <a:r>
              <a:rPr lang="en-CA" dirty="0"/>
              <a:t>- Long distance number from the US: </a:t>
            </a:r>
            <a:r>
              <a:rPr lang="fr-CA" dirty="0"/>
              <a:t>+1 (510) 365-3331</a:t>
            </a:r>
          </a:p>
          <a:p>
            <a:pPr marL="109728" indent="0">
              <a:buNone/>
            </a:pPr>
            <a:r>
              <a:rPr lang="en-CA" dirty="0"/>
              <a:t>- Access Code: 158-770-823</a:t>
            </a:r>
            <a:br>
              <a:rPr lang="en-CA" dirty="0"/>
            </a:br>
            <a:r>
              <a:rPr lang="en-CA" dirty="0"/>
              <a:t>- Audio PIN:</a:t>
            </a:r>
            <a:r>
              <a:rPr lang="en-CA" b="1" dirty="0"/>
              <a:t> </a:t>
            </a:r>
            <a:r>
              <a:rPr lang="en-CA" dirty="0"/>
              <a:t>Shown after joining the training</a:t>
            </a:r>
            <a:br>
              <a:rPr lang="en-CA" dirty="0"/>
            </a:br>
            <a:endParaRPr lang="fr-CA" dirty="0"/>
          </a:p>
        </p:txBody>
      </p:sp>
      <p:sp>
        <p:nvSpPr>
          <p:cNvPr id="3" name="Title 2"/>
          <p:cNvSpPr>
            <a:spLocks noGrp="1"/>
          </p:cNvSpPr>
          <p:nvPr>
            <p:ph type="title"/>
          </p:nvPr>
        </p:nvSpPr>
        <p:spPr/>
        <p:txBody>
          <a:bodyPr/>
          <a:lstStyle/>
          <a:p>
            <a:r>
              <a:rPr lang="en-CA" dirty="0"/>
              <a:t>HOW TO JOIN</a:t>
            </a:r>
            <a:endParaRPr lang="fr-CA" dirty="0"/>
          </a:p>
        </p:txBody>
      </p:sp>
    </p:spTree>
    <p:extLst>
      <p:ext uri="{BB962C8B-B14F-4D97-AF65-F5344CB8AC3E}">
        <p14:creationId xmlns:p14="http://schemas.microsoft.com/office/powerpoint/2010/main" val="3891066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b="1" dirty="0"/>
              <a:t>Webinar online</a:t>
            </a:r>
            <a:br>
              <a:rPr lang="en-CA" dirty="0"/>
            </a:br>
            <a:r>
              <a:rPr lang="en-CA" dirty="0"/>
              <a:t>Post your comments/questions in the chat box</a:t>
            </a:r>
            <a:br>
              <a:rPr lang="en-CA" dirty="0"/>
            </a:br>
            <a:endParaRPr lang="fr-CA" dirty="0"/>
          </a:p>
          <a:p>
            <a:r>
              <a:rPr lang="en-CA" b="1" dirty="0"/>
              <a:t>TECH ISSUE?</a:t>
            </a:r>
            <a:r>
              <a:rPr lang="en-CA" dirty="0"/>
              <a:t> </a:t>
            </a:r>
            <a:r>
              <a:rPr lang="en-CA" b="1" dirty="0"/>
              <a:t>You can still participate!</a:t>
            </a:r>
            <a:endParaRPr lang="fr-CA" b="1" dirty="0"/>
          </a:p>
          <a:p>
            <a:pPr>
              <a:buFontTx/>
              <a:buChar char="-"/>
            </a:pPr>
            <a:r>
              <a:rPr lang="en-CA" dirty="0"/>
              <a:t>The </a:t>
            </a:r>
            <a:r>
              <a:rPr lang="en-CA" dirty="0" err="1"/>
              <a:t>Powerpoint</a:t>
            </a:r>
            <a:r>
              <a:rPr lang="en-CA" dirty="0"/>
              <a:t> is also available at this </a:t>
            </a:r>
            <a:r>
              <a:rPr lang="en-CA" dirty="0">
                <a:hlinkClick r:id="rId2"/>
              </a:rPr>
              <a:t>link</a:t>
            </a:r>
            <a:endParaRPr lang="en-CA" dirty="0"/>
          </a:p>
          <a:p>
            <a:pPr>
              <a:buFontTx/>
              <a:buChar char="-"/>
            </a:pPr>
            <a:r>
              <a:rPr lang="en-CA" dirty="0"/>
              <a:t>Post your comments via email: </a:t>
            </a:r>
            <a:r>
              <a:rPr lang="en-CA" u="sng" dirty="0">
                <a:hlinkClick r:id="rId3"/>
              </a:rPr>
              <a:t>benedictes.cnpea@gmail.com</a:t>
            </a:r>
            <a:endParaRPr lang="fr-CA" dirty="0"/>
          </a:p>
        </p:txBody>
      </p:sp>
      <p:sp>
        <p:nvSpPr>
          <p:cNvPr id="3" name="Title 2"/>
          <p:cNvSpPr>
            <a:spLocks noGrp="1"/>
          </p:cNvSpPr>
          <p:nvPr>
            <p:ph type="title"/>
          </p:nvPr>
        </p:nvSpPr>
        <p:spPr/>
        <p:txBody>
          <a:bodyPr/>
          <a:lstStyle/>
          <a:p>
            <a:r>
              <a:rPr lang="en-CA" dirty="0"/>
              <a:t>HOW TO JOIN</a:t>
            </a:r>
            <a:endParaRPr lang="fr-CA" dirty="0"/>
          </a:p>
        </p:txBody>
      </p:sp>
    </p:spTree>
    <p:extLst>
      <p:ext uri="{BB962C8B-B14F-4D97-AF65-F5344CB8AC3E}">
        <p14:creationId xmlns:p14="http://schemas.microsoft.com/office/powerpoint/2010/main" val="3122835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br>
              <a:rPr lang="en-CA" dirty="0"/>
            </a:br>
            <a:r>
              <a:rPr lang="en-CA" sz="2600" b="1" dirty="0"/>
              <a:t>Reena Singh</a:t>
            </a:r>
            <a:br>
              <a:rPr lang="en-CA" sz="2600" dirty="0"/>
            </a:br>
            <a:br>
              <a:rPr lang="en-CA" sz="2600" dirty="0"/>
            </a:br>
            <a:r>
              <a:rPr lang="en-CA" sz="2600" b="1" dirty="0"/>
              <a:t>Victim Support Worker, New Westminster Police Department, Elder Abuse Unit, New Westminster</a:t>
            </a:r>
            <a:br>
              <a:rPr lang="en-CA" sz="2800" b="1" dirty="0"/>
            </a:br>
            <a:br>
              <a:rPr lang="en-CA" sz="2800" b="1" dirty="0"/>
            </a:br>
            <a:r>
              <a:rPr lang="en-CA" sz="2300" dirty="0"/>
              <a:t>Reena Singh is a Victim Support Worker employed by Family Services of Greater Vancouver working in partnership with the New Westminster Police Department. She has been working in police partnership roles since 2009. As the Elder Abuse support worker, she works on files where seniors are at risk for a high degree of violence or threat of violence within a relationship context. Reena uses a client-centered, strength-based, collaborative approach to establish relationships with clients, in order to help them explore options, connect them to resources, and discuss ways to enhance their safety and decrease their level of distress.</a:t>
            </a:r>
            <a:br>
              <a:rPr lang="en-CA" dirty="0"/>
            </a:br>
            <a:endParaRPr lang="fr-CA" dirty="0"/>
          </a:p>
        </p:txBody>
      </p:sp>
      <p:sp>
        <p:nvSpPr>
          <p:cNvPr id="3" name="Title 2"/>
          <p:cNvSpPr>
            <a:spLocks noGrp="1"/>
          </p:cNvSpPr>
          <p:nvPr>
            <p:ph type="title"/>
          </p:nvPr>
        </p:nvSpPr>
        <p:spPr/>
        <p:txBody>
          <a:bodyPr/>
          <a:lstStyle/>
          <a:p>
            <a:r>
              <a:rPr lang="en-CA" dirty="0"/>
              <a:t>Your presenters</a:t>
            </a:r>
            <a:endParaRPr lang="fr-CA" dirty="0"/>
          </a:p>
        </p:txBody>
      </p:sp>
    </p:spTree>
    <p:extLst>
      <p:ext uri="{BB962C8B-B14F-4D97-AF65-F5344CB8AC3E}">
        <p14:creationId xmlns:p14="http://schemas.microsoft.com/office/powerpoint/2010/main" val="373304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CA" sz="2600" b="1" dirty="0"/>
              <a:t>Detective Jacqueline Frost </a:t>
            </a:r>
            <a:br>
              <a:rPr lang="en-CA" sz="2600" b="1" dirty="0"/>
            </a:br>
            <a:r>
              <a:rPr lang="en-CA" sz="2600" b="1" dirty="0"/>
              <a:t>Domestic Violence Unit, New Westminster Police Department</a:t>
            </a:r>
            <a:br>
              <a:rPr lang="en-CA" sz="2600" b="1" dirty="0"/>
            </a:br>
            <a:br>
              <a:rPr lang="en-CA" b="1" dirty="0"/>
            </a:br>
            <a:r>
              <a:rPr lang="en-CA" dirty="0"/>
              <a:t>Jacqueline has been with the New Westminster Police Department since February 2004.  Prior to joining the Domestic Violence Response Team in March 2015, Jacqueline worked as a uniformed Patrol Officer, Undercover Operator, Field Trainer, School Liaison Officer and as the Department’s Police Officer’s Physical Abilities Test Administrator.   Jacqueline strives to continue the DVRT’s commitment to improving the overall quality and consistency of community and criminal justice system response to domestic violence and elder abuse.</a:t>
            </a:r>
          </a:p>
          <a:p>
            <a:pPr marL="109728" indent="0">
              <a:buNone/>
            </a:pPr>
            <a:r>
              <a:rPr lang="en-CA" dirty="0"/>
              <a:t> </a:t>
            </a:r>
          </a:p>
          <a:p>
            <a:pPr marL="109728" indent="0">
              <a:buNone/>
            </a:pPr>
            <a:endParaRPr lang="fr-CA" dirty="0"/>
          </a:p>
        </p:txBody>
      </p:sp>
      <p:sp>
        <p:nvSpPr>
          <p:cNvPr id="3" name="Title 2"/>
          <p:cNvSpPr>
            <a:spLocks noGrp="1"/>
          </p:cNvSpPr>
          <p:nvPr>
            <p:ph type="title"/>
          </p:nvPr>
        </p:nvSpPr>
        <p:spPr/>
        <p:txBody>
          <a:bodyPr/>
          <a:lstStyle/>
          <a:p>
            <a:r>
              <a:rPr lang="en-CA" dirty="0"/>
              <a:t>Your presenters</a:t>
            </a:r>
            <a:endParaRPr lang="fr-CA" dirty="0"/>
          </a:p>
        </p:txBody>
      </p:sp>
    </p:spTree>
    <p:extLst>
      <p:ext uri="{BB962C8B-B14F-4D97-AF65-F5344CB8AC3E}">
        <p14:creationId xmlns:p14="http://schemas.microsoft.com/office/powerpoint/2010/main" val="847970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55837"/>
            <a:ext cx="8229600" cy="4525963"/>
          </a:xfrm>
        </p:spPr>
        <p:txBody>
          <a:bodyPr/>
          <a:lstStyle/>
          <a:p>
            <a:pPr>
              <a:buNone/>
            </a:pPr>
            <a:r>
              <a:rPr lang="en-US" dirty="0"/>
              <a:t>According to NWPS policy:</a:t>
            </a:r>
          </a:p>
          <a:p>
            <a:pPr>
              <a:buNone/>
            </a:pPr>
            <a:endParaRPr lang="en-US" dirty="0"/>
          </a:p>
          <a:p>
            <a:pPr>
              <a:buNone/>
            </a:pPr>
            <a:r>
              <a:rPr lang="en-US" dirty="0"/>
              <a:t>Any deliberate action or lack of action in a relationship of trust which results in harm to an older individual (not just &gt;65). </a:t>
            </a:r>
          </a:p>
          <a:p>
            <a:pPr>
              <a:buNone/>
            </a:pPr>
            <a:r>
              <a:rPr lang="en-US" dirty="0"/>
              <a:t>Abuse can take many forms such as physical, emotional, financial, neglect, and self neglect.</a:t>
            </a:r>
          </a:p>
        </p:txBody>
      </p:sp>
      <p:sp>
        <p:nvSpPr>
          <p:cNvPr id="2" name="Title 1"/>
          <p:cNvSpPr>
            <a:spLocks noGrp="1"/>
          </p:cNvSpPr>
          <p:nvPr>
            <p:ph type="title"/>
          </p:nvPr>
        </p:nvSpPr>
        <p:spPr/>
        <p:txBody>
          <a:bodyPr/>
          <a:lstStyle/>
          <a:p>
            <a:r>
              <a:rPr lang="en-US" dirty="0"/>
              <a:t>Elder Abuse: Definition</a:t>
            </a:r>
          </a:p>
        </p:txBody>
      </p:sp>
      <p:pic>
        <p:nvPicPr>
          <p:cNvPr id="15361" name="Picture 1" descr="K:\Photos\Promo Photos\Spring 2012\514.jpg"/>
          <p:cNvPicPr>
            <a:picLocks noChangeAspect="1" noChangeArrowheads="1"/>
          </p:cNvPicPr>
          <p:nvPr/>
        </p:nvPicPr>
        <p:blipFill>
          <a:blip r:embed="rId2" cstate="print"/>
          <a:srcRect/>
          <a:stretch>
            <a:fillRect/>
          </a:stretch>
        </p:blipFill>
        <p:spPr bwMode="auto">
          <a:xfrm>
            <a:off x="7518400" y="0"/>
            <a:ext cx="1625600" cy="2438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idx="4294967295"/>
          </p:nvPr>
        </p:nvSpPr>
        <p:spPr>
          <a:xfrm>
            <a:off x="0" y="274638"/>
            <a:ext cx="8229600" cy="1143000"/>
          </a:xfrm>
        </p:spPr>
        <p:txBody>
          <a:bodyPr anchor="t">
            <a:noAutofit/>
          </a:bodyPr>
          <a:lstStyle/>
          <a:p>
            <a:pPr eaLnBrk="1" hangingPunct="1">
              <a:defRPr/>
            </a:pPr>
            <a:r>
              <a:rPr lang="en-US" dirty="0"/>
              <a:t>History</a:t>
            </a:r>
          </a:p>
        </p:txBody>
      </p:sp>
      <p:sp>
        <p:nvSpPr>
          <p:cNvPr id="11267" name="Rectangle 1027"/>
          <p:cNvSpPr>
            <a:spLocks noGrp="1" noChangeArrowheads="1"/>
          </p:cNvSpPr>
          <p:nvPr>
            <p:ph idx="4294967295"/>
          </p:nvPr>
        </p:nvSpPr>
        <p:spPr>
          <a:xfrm>
            <a:off x="0" y="1752600"/>
            <a:ext cx="7772400" cy="4110038"/>
          </a:xfrm>
        </p:spPr>
        <p:txBody>
          <a:bodyPr/>
          <a:lstStyle/>
          <a:p>
            <a:pPr eaLnBrk="1" hangingPunct="1">
              <a:buFont typeface="Arial" pitchFamily="34" charset="0"/>
              <a:buChar char="•"/>
              <a:defRPr/>
            </a:pPr>
            <a:r>
              <a:rPr lang="en-US" dirty="0">
                <a:latin typeface="Corbel" pitchFamily="34" charset="0"/>
              </a:rPr>
              <a:t>Need for case tailored, specialized DV Services</a:t>
            </a:r>
          </a:p>
          <a:p>
            <a:pPr eaLnBrk="1" hangingPunct="1">
              <a:buFont typeface="Arial" pitchFamily="34" charset="0"/>
              <a:buChar char="•"/>
              <a:defRPr/>
            </a:pPr>
            <a:r>
              <a:rPr lang="en-US" dirty="0">
                <a:latin typeface="Corbel" pitchFamily="34" charset="0"/>
              </a:rPr>
              <a:t>Based on Edmonton model</a:t>
            </a:r>
          </a:p>
          <a:p>
            <a:pPr eaLnBrk="1" hangingPunct="1">
              <a:buFont typeface="Arial" pitchFamily="34" charset="0"/>
              <a:buChar char="•"/>
              <a:defRPr/>
            </a:pPr>
            <a:r>
              <a:rPr lang="en-US" dirty="0">
                <a:latin typeface="Corbel" pitchFamily="34" charset="0"/>
              </a:rPr>
              <a:t>DVRT established in 1996 (New Westminster)</a:t>
            </a:r>
          </a:p>
          <a:p>
            <a:pPr eaLnBrk="1" hangingPunct="1">
              <a:buFont typeface="Arial" pitchFamily="34" charset="0"/>
              <a:buChar char="•"/>
              <a:defRPr/>
            </a:pPr>
            <a:r>
              <a:rPr lang="en-US" dirty="0">
                <a:effectLst>
                  <a:outerShdw blurRad="38100" dist="38100" dir="2700000" algn="tl">
                    <a:srgbClr val="000000">
                      <a:alpha val="43137"/>
                    </a:srgbClr>
                  </a:outerShdw>
                </a:effectLst>
                <a:latin typeface="Corbel" pitchFamily="34" charset="0"/>
              </a:rPr>
              <a:t>2007 - 1</a:t>
            </a:r>
            <a:r>
              <a:rPr lang="en-US" baseline="30000" dirty="0">
                <a:effectLst>
                  <a:outerShdw blurRad="38100" dist="38100" dir="2700000" algn="tl">
                    <a:srgbClr val="000000">
                      <a:alpha val="43137"/>
                    </a:srgbClr>
                  </a:outerShdw>
                </a:effectLst>
                <a:latin typeface="Corbel" pitchFamily="34" charset="0"/>
              </a:rPr>
              <a:t>st</a:t>
            </a:r>
            <a:r>
              <a:rPr lang="en-US" dirty="0">
                <a:effectLst>
                  <a:outerShdw blurRad="38100" dist="38100" dir="2700000" algn="tl">
                    <a:srgbClr val="000000">
                      <a:alpha val="43137"/>
                    </a:srgbClr>
                  </a:outerShdw>
                </a:effectLst>
                <a:latin typeface="Corbel" pitchFamily="34" charset="0"/>
              </a:rPr>
              <a:t> Elder Abuse Unit in Canada (Vancouver)</a:t>
            </a:r>
          </a:p>
          <a:p>
            <a:pPr eaLnBrk="1" hangingPunct="1">
              <a:buFont typeface="Arial" pitchFamily="34" charset="0"/>
              <a:buChar char="•"/>
              <a:defRPr/>
            </a:pPr>
            <a:r>
              <a:rPr lang="en-US" dirty="0">
                <a:effectLst>
                  <a:outerShdw blurRad="38100" dist="38100" dir="2700000" algn="tl">
                    <a:srgbClr val="000000">
                      <a:alpha val="43137"/>
                    </a:srgbClr>
                  </a:outerShdw>
                </a:effectLst>
                <a:latin typeface="Corbel" pitchFamily="34" charset="0"/>
              </a:rPr>
              <a:t>2008 - New Westminster Elder Unit starts</a:t>
            </a:r>
          </a:p>
        </p:txBody>
      </p:sp>
      <p:pic>
        <p:nvPicPr>
          <p:cNvPr id="8194" name="Picture 2" descr="Image result for elders"/>
          <p:cNvPicPr>
            <a:picLocks noChangeAspect="1" noChangeArrowheads="1"/>
          </p:cNvPicPr>
          <p:nvPr/>
        </p:nvPicPr>
        <p:blipFill>
          <a:blip r:embed="rId2" cstate="print"/>
          <a:srcRect/>
          <a:stretch>
            <a:fillRect/>
          </a:stretch>
        </p:blipFill>
        <p:spPr bwMode="auto">
          <a:xfrm>
            <a:off x="6515100" y="5114924"/>
            <a:ext cx="2628900" cy="174307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2411</TotalTime>
  <Words>688</Words>
  <Application>Microsoft Office PowerPoint</Application>
  <PresentationFormat>On-screen Show (4:3)</PresentationFormat>
  <Paragraphs>142</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Corbel</vt:lpstr>
      <vt:lpstr>Lucida Sans Unicode</vt:lpstr>
      <vt:lpstr>Times New Roman</vt:lpstr>
      <vt:lpstr>Verdana</vt:lpstr>
      <vt:lpstr>Wingdings</vt:lpstr>
      <vt:lpstr>Wingdings 2</vt:lpstr>
      <vt:lpstr>Wingdings 3</vt:lpstr>
      <vt:lpstr>Concourse</vt:lpstr>
      <vt:lpstr>Addressing Elder Abuse through partnership between Family Services and Police Services </vt:lpstr>
      <vt:lpstr>A few housekeeping tips</vt:lpstr>
      <vt:lpstr>HOW TO JOIN</vt:lpstr>
      <vt:lpstr>HOW TO JOIN</vt:lpstr>
      <vt:lpstr>Your presenters</vt:lpstr>
      <vt:lpstr>Your presenters</vt:lpstr>
      <vt:lpstr>Elder Abuse: Definition</vt:lpstr>
      <vt:lpstr>PowerPoint Presentation</vt:lpstr>
      <vt:lpstr>History</vt:lpstr>
      <vt:lpstr>DVRT/Elder Abuse Unit: The Model</vt:lpstr>
      <vt:lpstr>DVRT Elder Abuse  Service Description</vt:lpstr>
      <vt:lpstr>PowerPoint Presentation</vt:lpstr>
      <vt:lpstr>Partner Roles</vt:lpstr>
      <vt:lpstr>Counselor Responsibilities</vt:lpstr>
      <vt:lpstr>Detective Responsibilities</vt:lpstr>
      <vt:lpstr>Challenges</vt:lpstr>
      <vt:lpstr>Police Reporting (PRIME) </vt:lpstr>
      <vt:lpstr>Strategies for supporting older adults experiencing abuse in a police practice context</vt:lpstr>
      <vt:lpstr>Questions? Contact Information</vt:lpstr>
      <vt:lpstr>PowerPoint Presentation</vt:lpstr>
    </vt:vector>
  </TitlesOfParts>
  <Company>NWPS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  and elder abuse units</dc:title>
  <dc:creator>REG</dc:creator>
  <cp:lastModifiedBy>Benedicte Schoepflin</cp:lastModifiedBy>
  <cp:revision>145</cp:revision>
  <dcterms:created xsi:type="dcterms:W3CDTF">2009-04-10T00:16:13Z</dcterms:created>
  <dcterms:modified xsi:type="dcterms:W3CDTF">2016-10-19T23:46:43Z</dcterms:modified>
</cp:coreProperties>
</file>