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88" r:id="rId5"/>
    <p:sldId id="270" r:id="rId6"/>
    <p:sldId id="392" r:id="rId7"/>
    <p:sldId id="267" r:id="rId8"/>
    <p:sldId id="394" r:id="rId9"/>
    <p:sldId id="395" r:id="rId10"/>
    <p:sldId id="261"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87FCB9-1774-FC1F-991D-10C6FB41376A}" name="Sylvia Kudaverdian" initials="SK" userId="S::sylvia@chameleonconsulting.ca::b2b27030-8bb7-4c2f-ae3e-60e8f9a244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950"/>
    <p:restoredTop sz="94754"/>
  </p:normalViewPr>
  <p:slideViewPr>
    <p:cSldViewPr snapToGrid="0">
      <p:cViewPr varScale="1">
        <p:scale>
          <a:sx n="70" d="100"/>
          <a:sy n="70" d="100"/>
        </p:scale>
        <p:origin x="1214" y="278"/>
      </p:cViewPr>
      <p:guideLst/>
    </p:cSldViewPr>
  </p:slideViewPr>
  <p:notesTextViewPr>
    <p:cViewPr>
      <p:scale>
        <a:sx n="1" d="1"/>
        <a:sy n="1" d="1"/>
      </p:scale>
      <p:origin x="0" y="0"/>
    </p:cViewPr>
  </p:notesTextViewPr>
  <p:notesViewPr>
    <p:cSldViewPr snapToGrid="0">
      <p:cViewPr varScale="1">
        <p:scale>
          <a:sx n="62" d="100"/>
          <a:sy n="62" d="100"/>
        </p:scale>
        <p:origin x="3226" y="-7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Hall" userId="5cd20c11d2176452" providerId="LiveId" clId="{DC85D04F-58F3-44CE-B8CE-66A9780177A4}"/>
    <pc:docChg chg="custSel modSld">
      <pc:chgData name="Margaret Hall" userId="5cd20c11d2176452" providerId="LiveId" clId="{DC85D04F-58F3-44CE-B8CE-66A9780177A4}" dt="2026-05-11T19:07:42.579" v="1389" actId="255"/>
      <pc:docMkLst>
        <pc:docMk/>
      </pc:docMkLst>
      <pc:sldChg chg="modNotes">
        <pc:chgData name="Margaret Hall" userId="5cd20c11d2176452" providerId="LiveId" clId="{DC85D04F-58F3-44CE-B8CE-66A9780177A4}" dt="2026-05-11T19:06:29.220" v="1388" actId="20577"/>
        <pc:sldMkLst>
          <pc:docMk/>
          <pc:sldMk cId="583675684" sldId="388"/>
        </pc:sldMkLst>
      </pc:sldChg>
      <pc:sldChg chg="modNotes">
        <pc:chgData name="Margaret Hall" userId="5cd20c11d2176452" providerId="LiveId" clId="{DC85D04F-58F3-44CE-B8CE-66A9780177A4}" dt="2026-05-11T19:07:42.579" v="1389" actId="255"/>
        <pc:sldMkLst>
          <pc:docMk/>
          <pc:sldMk cId="1096169252" sldId="39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586F8F-9C4B-6DCF-3140-81A5A0CF39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0611C4D-2002-82A5-FCB9-F87C834145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EB1FB0-1142-4CB6-8E05-242909DF09AA}" type="datetimeFigureOut">
              <a:rPr lang="en-CA" smtClean="0"/>
              <a:t>2026-05-11</a:t>
            </a:fld>
            <a:endParaRPr lang="en-CA"/>
          </a:p>
        </p:txBody>
      </p:sp>
      <p:sp>
        <p:nvSpPr>
          <p:cNvPr id="4" name="Footer Placeholder 3">
            <a:extLst>
              <a:ext uri="{FF2B5EF4-FFF2-40B4-BE49-F238E27FC236}">
                <a16:creationId xmlns:a16="http://schemas.microsoft.com/office/drawing/2014/main" id="{7F091157-23F3-5E7D-2D1B-21BAA3A2EE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3496333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F461-087C-4718-A254-E5E38E25554F}" type="datetimeFigureOut">
              <a:rPr lang="en-CA" smtClean="0"/>
              <a:t>2026-05-11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7823C-48CD-4DFF-A660-998E8ED7A7BB}" type="slidenum">
              <a:rPr lang="en-CA" smtClean="0"/>
              <a:t>‹#›</a:t>
            </a:fld>
            <a:endParaRPr lang="en-CA"/>
          </a:p>
        </p:txBody>
      </p:sp>
    </p:spTree>
    <p:extLst>
      <p:ext uri="{BB962C8B-B14F-4D97-AF65-F5344CB8AC3E}">
        <p14:creationId xmlns:p14="http://schemas.microsoft.com/office/powerpoint/2010/main" val="376504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95288" indent="-171450" algn="l" defTabSz="914400" rtl="0" eaLnBrk="1" latinLnBrk="0" hangingPunct="1">
      <a:buFont typeface="Open Sans" pitchFamily="2" charset="0"/>
      <a:buChar char="−"/>
      <a:defRPr sz="1200" kern="1200">
        <a:solidFill>
          <a:schemeClr val="tx1"/>
        </a:solidFill>
        <a:latin typeface="+mn-lt"/>
        <a:ea typeface="+mn-ea"/>
        <a:cs typeface="+mn-cs"/>
      </a:defRPr>
    </a:lvl3pPr>
    <a:lvl4pPr marL="173038" indent="0" algn="l" defTabSz="914400" rtl="0" eaLnBrk="1" latinLnBrk="0" hangingPunct="1">
      <a:defRPr sz="1200" kern="1200">
        <a:solidFill>
          <a:schemeClr val="tx1"/>
        </a:solidFill>
        <a:latin typeface="+mn-lt"/>
        <a:ea typeface="+mn-ea"/>
        <a:cs typeface="+mn-cs"/>
      </a:defRPr>
    </a:lvl4pPr>
    <a:lvl5pPr marL="173038" indent="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Times New Roman" panose="02020603050405020304" pitchFamily="18" charset="0"/>
                <a:cs typeface="Times New Roman" panose="02020603050405020304" pitchFamily="18" charset="0"/>
              </a:rPr>
              <a:t>Good morning and thank you Heather for inviting me to speak today</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My subject to day is coercive control as a particular form of elder abuse, with a focus on coercive control in intergenerational family contexts.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use of coercive control as a means of elder abuse  has been explicitly identified by the government in England and Wales, underlying their decision to identify family relationships in addition to intimate partner relationships as meeting the criteria required  for the criminal offence in that jurisdiction</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I’ll start my talk  today by briefly describing the criminal offence before  turning to  the meaning of coercive control as a distinct pattern of </a:t>
            </a:r>
            <a:r>
              <a:rPr lang="en-US" sz="1400" dirty="0" err="1">
                <a:latin typeface="Times New Roman" panose="02020603050405020304" pitchFamily="18" charset="0"/>
                <a:cs typeface="Times New Roman" panose="02020603050405020304" pitchFamily="18" charset="0"/>
              </a:rPr>
              <a:t>behaviour</a:t>
            </a:r>
            <a:r>
              <a:rPr lang="en-US" sz="1400" dirty="0">
                <a:latin typeface="Times New Roman" panose="02020603050405020304" pitchFamily="18" charset="0"/>
                <a:cs typeface="Times New Roman" panose="02020603050405020304" pitchFamily="18" charset="0"/>
              </a:rPr>
              <a:t> through which perpetrators  control  their victim for the purpose of extracting benefit from them, before describing how coercive control plays out in intergenerational family contexts   </a:t>
            </a:r>
          </a:p>
          <a:p>
            <a:endParaRPr lang="en-US" dirty="0"/>
          </a:p>
          <a:p>
            <a:r>
              <a:rPr lang="en-US" dirty="0"/>
              <a:t> </a:t>
            </a:r>
          </a:p>
        </p:txBody>
      </p:sp>
      <p:sp>
        <p:nvSpPr>
          <p:cNvPr id="4" name="Slide Number Placeholder 3"/>
          <p:cNvSpPr>
            <a:spLocks noGrp="1"/>
          </p:cNvSpPr>
          <p:nvPr>
            <p:ph type="sldNum" sz="quarter" idx="5"/>
          </p:nvPr>
        </p:nvSpPr>
        <p:spPr/>
        <p:txBody>
          <a:bodyPr/>
          <a:lstStyle/>
          <a:p>
            <a:fld id="{4C47823C-48CD-4DFF-A660-998E8ED7A7BB}" type="slidenum">
              <a:rPr lang="en-CA" smtClean="0"/>
              <a:t>1</a:t>
            </a:fld>
            <a:endParaRPr lang="en-CA"/>
          </a:p>
        </p:txBody>
      </p:sp>
    </p:spTree>
    <p:extLst>
      <p:ext uri="{BB962C8B-B14F-4D97-AF65-F5344CB8AC3E}">
        <p14:creationId xmlns:p14="http://schemas.microsoft.com/office/powerpoint/2010/main" val="415204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a:t>
            </a:r>
            <a:r>
              <a:rPr lang="en-US" sz="1400" b="0" dirty="0"/>
              <a:t> proposed criminal offence currently under </a:t>
            </a:r>
            <a:r>
              <a:rPr lang="en-US" sz="1400" dirty="0"/>
              <a:t>review </a:t>
            </a:r>
            <a:r>
              <a:rPr lang="en-US" sz="1400" b="0" dirty="0"/>
              <a:t>would apply to “coercive and controlling </a:t>
            </a:r>
            <a:r>
              <a:rPr lang="en-US" sz="1400" b="0" dirty="0" err="1"/>
              <a:t>behaviour</a:t>
            </a:r>
            <a:r>
              <a:rPr lang="en-US" sz="1400" b="0" dirty="0"/>
              <a:t>” carried out </a:t>
            </a:r>
            <a:r>
              <a:rPr lang="en-US" sz="1400" dirty="0"/>
              <a:t>with the intent to cause an</a:t>
            </a:r>
            <a:r>
              <a:rPr lang="en-US" sz="1400" b="0" dirty="0"/>
              <a:t> intimate partner to believe their safety is threatened (or being reckless  about causing that effect)</a:t>
            </a:r>
          </a:p>
          <a:p>
            <a:r>
              <a:rPr lang="en-US" sz="1400" b="0" dirty="0"/>
              <a:t>The legislation identifies certain </a:t>
            </a:r>
            <a:r>
              <a:rPr lang="en-US" sz="1400" b="0" dirty="0" err="1"/>
              <a:t>behaviours</a:t>
            </a:r>
            <a:r>
              <a:rPr lang="en-US" sz="1400" b="0" dirty="0"/>
              <a:t> as “coercive and controlling”, </a:t>
            </a:r>
            <a:r>
              <a:rPr lang="en-US" sz="1400" dirty="0"/>
              <a:t>together with </a:t>
            </a:r>
            <a:r>
              <a:rPr lang="en-US" sz="1400" b="0" dirty="0"/>
              <a:t>  </a:t>
            </a:r>
            <a:r>
              <a:rPr lang="en-US" sz="1400" b="0" i="0" kern="1200" dirty="0">
                <a:solidFill>
                  <a:schemeClr val="tx1"/>
                </a:solidFill>
                <a:effectLst/>
                <a:latin typeface="+mn-lt"/>
                <a:ea typeface="+mn-ea"/>
                <a:cs typeface="+mn-cs"/>
              </a:rPr>
              <a:t>“any other conduct that, in all the circumstances, could reasonably be expected to cause the intimate partner to believe their safety is threatened”</a:t>
            </a:r>
          </a:p>
          <a:p>
            <a:r>
              <a:rPr lang="en-US" sz="1400" dirty="0"/>
              <a:t>T</a:t>
            </a:r>
            <a:r>
              <a:rPr lang="en-US" sz="1400" b="0" i="0" kern="1200" dirty="0">
                <a:solidFill>
                  <a:schemeClr val="tx1"/>
                </a:solidFill>
                <a:effectLst/>
                <a:latin typeface="+mn-lt"/>
                <a:ea typeface="+mn-ea"/>
                <a:cs typeface="+mn-cs"/>
              </a:rPr>
              <a:t>he </a:t>
            </a:r>
            <a:r>
              <a:rPr lang="en-US" sz="1400" dirty="0"/>
              <a:t>requirement that this </a:t>
            </a:r>
            <a:r>
              <a:rPr lang="en-US" sz="1400" dirty="0" err="1"/>
              <a:t>behaviour</a:t>
            </a:r>
            <a:r>
              <a:rPr lang="en-US" sz="1400" dirty="0"/>
              <a:t> be directed at an </a:t>
            </a:r>
            <a:r>
              <a:rPr lang="en-US" sz="1400" b="0" i="0" kern="1200" dirty="0">
                <a:solidFill>
                  <a:schemeClr val="tx1"/>
                </a:solidFill>
                <a:effectLst/>
                <a:latin typeface="+mn-lt"/>
                <a:ea typeface="+mn-ea"/>
                <a:cs typeface="+mn-cs"/>
              </a:rPr>
              <a:t>intimate partner is what I call  a  relationship criteria-  which is unusual</a:t>
            </a:r>
          </a:p>
          <a:p>
            <a:r>
              <a:rPr lang="en-US" sz="1400" dirty="0"/>
              <a:t>The great majority of </a:t>
            </a:r>
            <a:r>
              <a:rPr lang="en-US" sz="1400" b="0" i="0" kern="1200" dirty="0">
                <a:solidFill>
                  <a:schemeClr val="tx1"/>
                </a:solidFill>
                <a:effectLst/>
                <a:latin typeface="+mn-lt"/>
                <a:ea typeface="+mn-ea"/>
                <a:cs typeface="+mn-cs"/>
              </a:rPr>
              <a:t>criminal offences</a:t>
            </a:r>
            <a:r>
              <a:rPr lang="en-US" sz="1400" dirty="0"/>
              <a:t> </a:t>
            </a:r>
            <a:r>
              <a:rPr lang="en-US" sz="1400" b="0" i="0" kern="1200" dirty="0">
                <a:solidFill>
                  <a:schemeClr val="tx1"/>
                </a:solidFill>
                <a:effectLst/>
                <a:latin typeface="+mn-lt"/>
                <a:ea typeface="+mn-ea"/>
                <a:cs typeface="+mn-cs"/>
              </a:rPr>
              <a:t>are conduct focused and relationship neutral (assault e.g.); the relationship between the parties may be taken into account in sentencing, but with few exceptions is not a required element of the offence itself</a:t>
            </a:r>
          </a:p>
          <a:p>
            <a:endParaRPr lang="en-US" sz="1400" dirty="0"/>
          </a:p>
          <a:p>
            <a:r>
              <a:rPr lang="en-US" sz="1400" b="0" i="0" kern="1200" dirty="0">
                <a:solidFill>
                  <a:schemeClr val="tx1"/>
                </a:solidFill>
                <a:effectLst/>
                <a:latin typeface="+mn-lt"/>
                <a:ea typeface="+mn-ea"/>
                <a:cs typeface="+mn-cs"/>
              </a:rPr>
              <a:t>So why include a relationship  criteria at all?</a:t>
            </a:r>
          </a:p>
          <a:p>
            <a:r>
              <a:rPr lang="en-US" sz="1400" b="0" i="0" kern="1200" dirty="0">
                <a:solidFill>
                  <a:schemeClr val="tx1"/>
                </a:solidFill>
                <a:effectLst/>
                <a:latin typeface="+mn-lt"/>
                <a:ea typeface="+mn-ea"/>
                <a:cs typeface="+mn-cs"/>
              </a:rPr>
              <a:t>   </a:t>
            </a:r>
            <a:r>
              <a:rPr lang="en-US" sz="1400" b="0" dirty="0"/>
              <a:t> </a:t>
            </a:r>
          </a:p>
          <a:p>
            <a:endParaRPr lang="en-US" sz="1400" b="0" dirty="0"/>
          </a:p>
          <a:p>
            <a:endParaRPr lang="en-US" sz="1400" dirty="0"/>
          </a:p>
          <a:p>
            <a:endParaRPr lang="en-CA" dirty="0"/>
          </a:p>
        </p:txBody>
      </p:sp>
      <p:sp>
        <p:nvSpPr>
          <p:cNvPr id="4" name="Slide Number Placeholder 3"/>
          <p:cNvSpPr>
            <a:spLocks noGrp="1"/>
          </p:cNvSpPr>
          <p:nvPr>
            <p:ph type="sldNum" sz="quarter" idx="5"/>
          </p:nvPr>
        </p:nvSpPr>
        <p:spPr/>
        <p:txBody>
          <a:bodyPr/>
          <a:lstStyle/>
          <a:p>
            <a:fld id="{4C47823C-48CD-4DFF-A660-998E8ED7A7BB}" type="slidenum">
              <a:rPr lang="en-CA" smtClean="0"/>
              <a:t>2</a:t>
            </a:fld>
            <a:endParaRPr lang="en-CA"/>
          </a:p>
        </p:txBody>
      </p:sp>
    </p:spTree>
    <p:extLst>
      <p:ext uri="{BB962C8B-B14F-4D97-AF65-F5344CB8AC3E}">
        <p14:creationId xmlns:p14="http://schemas.microsoft.com/office/powerpoint/2010/main" val="198632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A relationship  criteria is included In all jurisdictions with a criminal offence of coercive control,  </a:t>
            </a:r>
          </a:p>
          <a:p>
            <a:endParaRPr lang="en-US" sz="1400" dirty="0"/>
          </a:p>
          <a:p>
            <a:r>
              <a:rPr lang="en-US" sz="1400" dirty="0"/>
              <a:t>That criteria reflects the nature of coercive control as a “capture crime” in which the relationship  itself provides the means of capture; </a:t>
            </a:r>
          </a:p>
          <a:p>
            <a:endParaRPr lang="en-US" sz="1400" dirty="0"/>
          </a:p>
          <a:p>
            <a:r>
              <a:rPr lang="en-US" sz="1400" dirty="0"/>
              <a:t>In this way. Coercive control is more like cult exploitation than a “crime of passion”- and coercive control in intimate partner contexts has been described as a cult of one.  In cult and intimate partner contexts  perpetrators work hard to  build  a relationship that can then be used or leveraged  to extract benefits from their victim  </a:t>
            </a:r>
          </a:p>
          <a:p>
            <a:r>
              <a:rPr lang="en-US" sz="1400" dirty="0" err="1"/>
              <a:t>Recognising</a:t>
            </a:r>
            <a:r>
              <a:rPr lang="en-US" sz="1400" dirty="0"/>
              <a:t> the dependence of perpetrators on their victims for the benefits they receive through coercive control is crucial- it explains their determination to maintain control through whatever means possible.   The essence of the </a:t>
            </a:r>
            <a:r>
              <a:rPr lang="en-US" sz="1400" dirty="0" err="1"/>
              <a:t>behaviour</a:t>
            </a:r>
            <a:r>
              <a:rPr lang="en-US" sz="1400" dirty="0"/>
              <a:t> is that control, achieved through coercive techniques of various kinds, rather than the techniques themselves.</a:t>
            </a:r>
          </a:p>
          <a:p>
            <a:r>
              <a:rPr lang="en-US" sz="1400" dirty="0"/>
              <a:t>Physical violence- including lethal violence- is most likely if and when the victim attempts to extricate themselves or otherwise escape control and exert autonomy </a:t>
            </a:r>
          </a:p>
          <a:p>
            <a:r>
              <a:rPr lang="en-US" sz="1400" dirty="0"/>
              <a:t>Otherwise more covert and deniable means are preferred- </a:t>
            </a:r>
            <a:r>
              <a:rPr lang="en-CA" sz="1400" kern="1200" dirty="0">
                <a:solidFill>
                  <a:schemeClr val="tx1"/>
                </a:solidFill>
                <a:effectLst/>
                <a:latin typeface="+mn-lt"/>
                <a:ea typeface="+mn-ea"/>
                <a:cs typeface="+mn-cs"/>
              </a:rPr>
              <a:t>shame, psychological manipulation, or gaslighting e.g.- </a:t>
            </a:r>
          </a:p>
          <a:p>
            <a:r>
              <a:rPr lang="en-CA" sz="1400" dirty="0"/>
              <a:t>These are  less likely to be noticed by others and less likely to push the victim to resist </a:t>
            </a:r>
            <a:r>
              <a:rPr lang="en-CA" sz="1400" kern="1200" dirty="0">
                <a:solidFill>
                  <a:schemeClr val="tx1"/>
                </a:solidFill>
                <a:effectLst/>
                <a:latin typeface="+mn-lt"/>
                <a:ea typeface="+mn-ea"/>
                <a:cs typeface="+mn-cs"/>
              </a:rPr>
              <a:t> </a:t>
            </a:r>
          </a:p>
          <a:p>
            <a:r>
              <a:rPr lang="en-CA" sz="1400" kern="1200" dirty="0">
                <a:solidFill>
                  <a:schemeClr val="tx1"/>
                </a:solidFill>
                <a:effectLst/>
                <a:latin typeface="+mn-lt"/>
                <a:ea typeface="+mn-ea"/>
                <a:cs typeface="+mn-cs"/>
              </a:rPr>
              <a:t>The relationship works to mask the control, and the predatory motives of the perpetrator- behaviours unacceptable in a stranger may be rationalised in a loved one (a form of cognitive dissonance)  </a:t>
            </a:r>
          </a:p>
          <a:p>
            <a:r>
              <a:rPr lang="en-CA" sz="1400" dirty="0"/>
              <a:t>E</a:t>
            </a:r>
            <a:r>
              <a:rPr lang="en-CA" sz="1400" kern="1200" dirty="0">
                <a:solidFill>
                  <a:schemeClr val="tx1"/>
                </a:solidFill>
                <a:effectLst/>
                <a:latin typeface="+mn-lt"/>
                <a:ea typeface="+mn-ea"/>
                <a:cs typeface="+mn-cs"/>
              </a:rPr>
              <a:t>veryone wants to believe their partner really does love them, no one wants to realise they are being exploited through the use of techniques designed to “grind down” their self esteem, autonomy and ability to resist until it becomes impossible to </a:t>
            </a:r>
            <a:r>
              <a:rPr lang="en-CA" sz="1400" kern="1200" dirty="0" err="1">
                <a:solidFill>
                  <a:schemeClr val="tx1"/>
                </a:solidFill>
                <a:effectLst/>
                <a:latin typeface="+mn-lt"/>
                <a:ea typeface="+mn-ea"/>
                <a:cs typeface="+mn-cs"/>
              </a:rPr>
              <a:t>rationailse</a:t>
            </a:r>
            <a:endParaRPr lang="en-CA" sz="14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47823C-48CD-4DFF-A660-998E8ED7A7BB}" type="slidenum">
              <a:rPr lang="en-CA" smtClean="0"/>
              <a:t>3</a:t>
            </a:fld>
            <a:endParaRPr lang="en-CA"/>
          </a:p>
        </p:txBody>
      </p:sp>
    </p:spTree>
    <p:extLst>
      <p:ext uri="{BB962C8B-B14F-4D97-AF65-F5344CB8AC3E}">
        <p14:creationId xmlns:p14="http://schemas.microsoft.com/office/powerpoint/2010/main" val="378263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The proposed criminal offence is a response to several high profile cases in which women attempting to extricate themselves were murdered by their coercive and controlling partners (with some cases including family massacre and community mass killings) </a:t>
            </a:r>
          </a:p>
          <a:p>
            <a:r>
              <a:rPr lang="en-US" sz="1400" b="0" dirty="0"/>
              <a:t>In intimate partner contexts, </a:t>
            </a:r>
            <a:r>
              <a:rPr lang="en-US" sz="1400" dirty="0"/>
              <a:t>t</a:t>
            </a:r>
            <a:r>
              <a:rPr lang="en-US" sz="1400" b="0" dirty="0"/>
              <a:t>he link between coercive control and lethal violence is now clear; the offence would enable intervention prior to the lethal violence stage</a:t>
            </a:r>
          </a:p>
          <a:p>
            <a:r>
              <a:rPr lang="en-US" sz="1400" b="0" dirty="0"/>
              <a:t>The criminal offence in England and Wales, and in Queensland, also recognizes family relationships as meeting the relationship criteria for coercive control</a:t>
            </a:r>
          </a:p>
          <a:p>
            <a:r>
              <a:rPr lang="en-US" sz="1400" b="0" dirty="0"/>
              <a:t>Government  literature in England and Wales refers explicitly to coercive control in family relationships </a:t>
            </a:r>
            <a:r>
              <a:rPr lang="en-US" sz="1400" dirty="0"/>
              <a:t>as a common form of </a:t>
            </a:r>
            <a:r>
              <a:rPr lang="en-US" sz="1400" b="0" dirty="0"/>
              <a:t>elder abuse- and expanding the scope of the offence beyond intimate partners allows  it to be used in this context</a:t>
            </a:r>
          </a:p>
          <a:p>
            <a:r>
              <a:rPr lang="en-US" sz="1400" dirty="0"/>
              <a:t>The relationship between older parent and adult  child, in particular, is especially vulnerable to coercive control exploitation</a:t>
            </a:r>
            <a:endParaRPr lang="en-US" sz="1400" b="0" dirty="0"/>
          </a:p>
          <a:p>
            <a:r>
              <a:rPr lang="en-CA" sz="1400" kern="1200" dirty="0">
                <a:solidFill>
                  <a:schemeClr val="tx1"/>
                </a:solidFill>
                <a:effectLst/>
                <a:latin typeface="+mn-lt"/>
                <a:ea typeface="+mn-ea"/>
                <a:cs typeface="+mn-cs"/>
              </a:rPr>
              <a:t>Unlike romantic partners, parents do not need to be enticed into filial relationships with their children; the parent-child relationship provides a pre-existing mechanism or vehicle for “capture” and control for an adult child who seeks to use the relationship for that purpose.  The “privileges” to be obtained through control of an older parent are, as described above, primarily material, but may include services more broadly, psychological and emotional benefit and, in some cases, sexual exploitation</a:t>
            </a:r>
            <a:endParaRPr lang="en-US" sz="1400" b="0" dirty="0"/>
          </a:p>
        </p:txBody>
      </p:sp>
      <p:sp>
        <p:nvSpPr>
          <p:cNvPr id="4" name="Slide Number Placeholder 3"/>
          <p:cNvSpPr>
            <a:spLocks noGrp="1"/>
          </p:cNvSpPr>
          <p:nvPr>
            <p:ph type="sldNum" sz="quarter" idx="5"/>
          </p:nvPr>
        </p:nvSpPr>
        <p:spPr/>
        <p:txBody>
          <a:bodyPr/>
          <a:lstStyle/>
          <a:p>
            <a:fld id="{4C47823C-48CD-4DFF-A660-998E8ED7A7BB}" type="slidenum">
              <a:rPr lang="en-CA" smtClean="0"/>
              <a:t>4</a:t>
            </a:fld>
            <a:endParaRPr lang="en-CA"/>
          </a:p>
        </p:txBody>
      </p:sp>
    </p:spTree>
    <p:extLst>
      <p:ext uri="{BB962C8B-B14F-4D97-AF65-F5344CB8AC3E}">
        <p14:creationId xmlns:p14="http://schemas.microsoft.com/office/powerpoint/2010/main" val="138525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A3305-57D0-6940-69E3-B89CD2B11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7AEEA-B809-EC7A-F337-01CB180A5D31}"/>
              </a:ext>
            </a:extLst>
          </p:cNvPr>
          <p:cNvSpPr>
            <a:spLocks noGrp="1" noRot="1" noChangeAspect="1"/>
          </p:cNvSpPr>
          <p:nvPr>
            <p:ph type="sldImg"/>
          </p:nvPr>
        </p:nvSpPr>
        <p:spPr>
          <a:xfrm>
            <a:off x="563563" y="1600200"/>
            <a:ext cx="5486400" cy="3086100"/>
          </a:xfrm>
        </p:spPr>
      </p:sp>
      <p:sp>
        <p:nvSpPr>
          <p:cNvPr id="3" name="Notes Placeholder 2">
            <a:extLst>
              <a:ext uri="{FF2B5EF4-FFF2-40B4-BE49-F238E27FC236}">
                <a16:creationId xmlns:a16="http://schemas.microsoft.com/office/drawing/2014/main" id="{CEA12AAA-E09F-7796-8D33-A9887FE130B9}"/>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868CD8B8-480C-6CDC-F7FC-1CE00D25AF9B}"/>
              </a:ext>
            </a:extLst>
          </p:cNvPr>
          <p:cNvSpPr>
            <a:spLocks noGrp="1"/>
          </p:cNvSpPr>
          <p:nvPr>
            <p:ph type="sldNum" sz="quarter" idx="5"/>
          </p:nvPr>
        </p:nvSpPr>
        <p:spPr/>
        <p:txBody>
          <a:bodyPr/>
          <a:lstStyle/>
          <a:p>
            <a:fld id="{4C47823C-48CD-4DFF-A660-998E8ED7A7BB}" type="slidenum">
              <a:rPr lang="en-CA" smtClean="0"/>
              <a:t>5</a:t>
            </a:fld>
            <a:endParaRPr lang="en-CA"/>
          </a:p>
        </p:txBody>
      </p:sp>
    </p:spTree>
    <p:extLst>
      <p:ext uri="{BB962C8B-B14F-4D97-AF65-F5344CB8AC3E}">
        <p14:creationId xmlns:p14="http://schemas.microsoft.com/office/powerpoint/2010/main" val="120955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604B-DF7E-DB69-6349-5358FD291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C9C3E-3F22-51A9-00C4-443B97ABD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B9185-80E1-3615-7C62-996FC64EFF48}"/>
              </a:ext>
            </a:extLst>
          </p:cNvPr>
          <p:cNvSpPr>
            <a:spLocks noGrp="1"/>
          </p:cNvSpPr>
          <p:nvPr>
            <p:ph type="body" idx="1"/>
          </p:nvPr>
        </p:nvSpPr>
        <p:spPr/>
        <p:txBody>
          <a:bodyPr/>
          <a:lstStyle/>
          <a:p>
            <a:r>
              <a:rPr lang="en-US" sz="1400" dirty="0"/>
              <a:t>As a way of understanding and explaining </a:t>
            </a:r>
            <a:r>
              <a:rPr lang="en-US" sz="1400" dirty="0" err="1"/>
              <a:t>behavour</a:t>
            </a:r>
            <a:r>
              <a:rPr lang="en-US" sz="1400" dirty="0"/>
              <a:t>, coercive control captures a particular form of elder abuse that is otherwise not “caught” by existing crimes</a:t>
            </a:r>
          </a:p>
          <a:p>
            <a:endParaRPr lang="en-US" sz="1400" dirty="0"/>
          </a:p>
          <a:p>
            <a:r>
              <a:rPr lang="en-US" sz="1400" dirty="0"/>
              <a:t>The victim, by very reason off the perpetrator’s  coercive control, is unlikely to seek help, and to rationalize the abusive </a:t>
            </a:r>
            <a:r>
              <a:rPr lang="en-US" sz="1400" dirty="0" err="1"/>
              <a:t>behaviour</a:t>
            </a:r>
            <a:r>
              <a:rPr lang="en-US" sz="1400" dirty="0"/>
              <a:t> of their adult  child to  outsiders  out of shame, intimidation, and love   </a:t>
            </a:r>
          </a:p>
          <a:p>
            <a:endParaRPr lang="en-US" sz="1400" dirty="0"/>
          </a:p>
          <a:p>
            <a:r>
              <a:rPr lang="en-US" sz="1400" dirty="0"/>
              <a:t>Isolation of the victim is key to the perpetrator’s “success”- this includes isolation from necessary health care (intervention by health care providers being especially threatening, as </a:t>
            </a:r>
            <a:r>
              <a:rPr lang="en-US" sz="1400" dirty="0" err="1"/>
              <a:t>hospitalisation</a:t>
            </a:r>
            <a:r>
              <a:rPr lang="en-US" sz="1400" dirty="0"/>
              <a:t> or admittance to a care facility ends the control)</a:t>
            </a:r>
          </a:p>
          <a:p>
            <a:endParaRPr lang="en-US" sz="1400" dirty="0"/>
          </a:p>
          <a:p>
            <a:r>
              <a:rPr lang="en-US" sz="1400" dirty="0"/>
              <a:t>For an older adult, especially, isolation makes unilateral; self-help extremely unlikely</a:t>
            </a:r>
          </a:p>
          <a:p>
            <a:endParaRPr lang="en-US" sz="1400" dirty="0"/>
          </a:p>
          <a:p>
            <a:r>
              <a:rPr lang="en-US" sz="1400" dirty="0"/>
              <a:t>Because older adults are less likely to leave, the lethality trigger is less likely to be pulled- but the suffering caused by coercive control elder abuse can nevertheless be extreme</a:t>
            </a:r>
          </a:p>
        </p:txBody>
      </p:sp>
      <p:sp>
        <p:nvSpPr>
          <p:cNvPr id="4" name="Slide Number Placeholder 3">
            <a:extLst>
              <a:ext uri="{FF2B5EF4-FFF2-40B4-BE49-F238E27FC236}">
                <a16:creationId xmlns:a16="http://schemas.microsoft.com/office/drawing/2014/main" id="{A04E7DCA-2208-41B3-15E1-E7A1869C6589}"/>
              </a:ext>
            </a:extLst>
          </p:cNvPr>
          <p:cNvSpPr>
            <a:spLocks noGrp="1"/>
          </p:cNvSpPr>
          <p:nvPr>
            <p:ph type="sldNum" sz="quarter" idx="5"/>
          </p:nvPr>
        </p:nvSpPr>
        <p:spPr/>
        <p:txBody>
          <a:bodyPr/>
          <a:lstStyle/>
          <a:p>
            <a:fld id="{4C47823C-48CD-4DFF-A660-998E8ED7A7BB}" type="slidenum">
              <a:rPr lang="en-CA" smtClean="0"/>
              <a:t>6</a:t>
            </a:fld>
            <a:endParaRPr lang="en-CA"/>
          </a:p>
        </p:txBody>
      </p:sp>
    </p:spTree>
    <p:extLst>
      <p:ext uri="{BB962C8B-B14F-4D97-AF65-F5344CB8AC3E}">
        <p14:creationId xmlns:p14="http://schemas.microsoft.com/office/powerpoint/2010/main" val="35563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The </a:t>
            </a:r>
            <a:r>
              <a:rPr lang="en-US" sz="1400" b="0" dirty="0" err="1"/>
              <a:t>forsensic</a:t>
            </a:r>
            <a:r>
              <a:rPr lang="en-US" sz="1400" b="0" dirty="0"/>
              <a:t> social worker Evan Stark was one of the first to describe and explain coercive control as a distinct form of abuse.  Stark turned the question “why don’t women leave”- implying a masochistic enjoyment of coercive control- on its head.</a:t>
            </a:r>
          </a:p>
          <a:p>
            <a:r>
              <a:rPr lang="en-US" sz="1400" b="0" dirty="0"/>
              <a:t>In Stark’s experience, the real focus lay in the absolute determination on the part of perpetrators to hang on to the source on which they were dependent- for sex, for money, for a home, to “take care of them”- by any means necessary (including, ultimately, with the threat of lethal violence).</a:t>
            </a:r>
          </a:p>
          <a:p>
            <a:r>
              <a:rPr lang="en-US" sz="1400" b="0" dirty="0"/>
              <a:t>This observation is equally applicable to the adult child who uses the means of coercive control to leverage filial relationship dynamics to </a:t>
            </a:r>
            <a:r>
              <a:rPr lang="en-US" sz="1400" b="0"/>
              <a:t>achieve many </a:t>
            </a:r>
            <a:r>
              <a:rPr lang="en-US" sz="1400" b="0" dirty="0"/>
              <a:t>of the same benefits- isolating their parent to exclude interference by others who might </a:t>
            </a:r>
            <a:r>
              <a:rPr lang="en-US" sz="1400" b="0" dirty="0" err="1"/>
              <a:t>destabalise</a:t>
            </a:r>
            <a:r>
              <a:rPr lang="en-US" sz="1400" b="0" dirty="0"/>
              <a:t> that dynamic, using techniques of intimidation, shame, and threats to keep control of benefits they cannot acquire otherwise </a:t>
            </a:r>
          </a:p>
          <a:p>
            <a:endParaRPr lang="en-US" sz="1400" dirty="0"/>
          </a:p>
          <a:p>
            <a:r>
              <a:rPr lang="en-US" sz="1400" dirty="0"/>
              <a:t>For these reasons, while I welcome the criminalization of intimate partner coercive control in Canada, I support expanding the scope of the relationship criteria to include “family relationships”, thereby allowing the offence to be used as a means of intervening in coercive control elder abuse for the protection of victims lives, sanity, and well-being   </a:t>
            </a:r>
            <a:endParaRPr lang="en-CA" sz="1400" dirty="0"/>
          </a:p>
        </p:txBody>
      </p:sp>
      <p:sp>
        <p:nvSpPr>
          <p:cNvPr id="4" name="Slide Number Placeholder 3"/>
          <p:cNvSpPr>
            <a:spLocks noGrp="1"/>
          </p:cNvSpPr>
          <p:nvPr>
            <p:ph type="sldNum" sz="quarter" idx="5"/>
          </p:nvPr>
        </p:nvSpPr>
        <p:spPr/>
        <p:txBody>
          <a:bodyPr/>
          <a:lstStyle/>
          <a:p>
            <a:fld id="{4C47823C-48CD-4DFF-A660-998E8ED7A7BB}" type="slidenum">
              <a:rPr lang="en-CA" smtClean="0"/>
              <a:t>7</a:t>
            </a:fld>
            <a:endParaRPr lang="en-CA"/>
          </a:p>
        </p:txBody>
      </p:sp>
    </p:spTree>
    <p:extLst>
      <p:ext uri="{BB962C8B-B14F-4D97-AF65-F5344CB8AC3E}">
        <p14:creationId xmlns:p14="http://schemas.microsoft.com/office/powerpoint/2010/main" val="69092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Thank you for your attention, and if you are interested in continuing this conversation please don’t hesitate to be in touch- my contact information is given here </a:t>
            </a:r>
          </a:p>
          <a:p>
            <a:endParaRPr lang="en-US" dirty="0"/>
          </a:p>
          <a:p>
            <a:endParaRPr lang="en-CA" dirty="0"/>
          </a:p>
        </p:txBody>
      </p:sp>
      <p:sp>
        <p:nvSpPr>
          <p:cNvPr id="4" name="Slide Number Placeholder 3"/>
          <p:cNvSpPr>
            <a:spLocks noGrp="1"/>
          </p:cNvSpPr>
          <p:nvPr>
            <p:ph type="sldNum" sz="quarter" idx="5"/>
          </p:nvPr>
        </p:nvSpPr>
        <p:spPr/>
        <p:txBody>
          <a:bodyPr/>
          <a:lstStyle/>
          <a:p>
            <a:fld id="{4C47823C-48CD-4DFF-A660-998E8ED7A7BB}" type="slidenum">
              <a:rPr lang="en-CA" smtClean="0"/>
              <a:t>8</a:t>
            </a:fld>
            <a:endParaRPr lang="en-CA"/>
          </a:p>
        </p:txBody>
      </p:sp>
    </p:spTree>
    <p:extLst>
      <p:ext uri="{BB962C8B-B14F-4D97-AF65-F5344CB8AC3E}">
        <p14:creationId xmlns:p14="http://schemas.microsoft.com/office/powerpoint/2010/main" val="3723961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F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EF15BC-E181-1011-6CE0-58A12BEDE2B3}"/>
              </a:ext>
            </a:extLst>
          </p:cNvPr>
          <p:cNvSpPr/>
          <p:nvPr userDrawn="1"/>
        </p:nvSpPr>
        <p:spPr>
          <a:xfrm>
            <a:off x="0" y="0"/>
            <a:ext cx="4785360" cy="3657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4785360" y="0"/>
            <a:ext cx="7406640" cy="3657600"/>
          </a:xfrm>
        </p:spPr>
        <p:txBody>
          <a:bodyPr/>
          <a:lstStyle/>
          <a:p>
            <a:endParaRPr lang="en-CA"/>
          </a:p>
        </p:txBody>
      </p:sp>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pic>
        <p:nvPicPr>
          <p:cNvPr id="7" name="Graphic 6" descr="SFU Logo">
            <a:extLst>
              <a:ext uri="{FF2B5EF4-FFF2-40B4-BE49-F238E27FC236}">
                <a16:creationId xmlns:a16="http://schemas.microsoft.com/office/drawing/2014/main" id="{4C3ADD55-D336-DC2B-B5D8-CDD9C420CD0B}"/>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0" y="2011680"/>
            <a:ext cx="1517904" cy="758952"/>
          </a:xfrm>
          <a:prstGeom prst="rect">
            <a:avLst/>
          </a:prstGeom>
        </p:spPr>
      </p:pic>
      <p:sp>
        <p:nvSpPr>
          <p:cNvPr id="8" name="Rectangle 7">
            <a:extLst>
              <a:ext uri="{FF2B5EF4-FFF2-40B4-BE49-F238E27FC236}">
                <a16:creationId xmlns:a16="http://schemas.microsoft.com/office/drawing/2014/main" id="{8AABF8AD-9A56-4A9F-1A67-B0A05E007A6D}"/>
              </a:ext>
            </a:extLst>
          </p:cNvPr>
          <p:cNvSpPr/>
          <p:nvPr userDrawn="1"/>
        </p:nvSpPr>
        <p:spPr>
          <a:xfrm>
            <a:off x="0" y="3657600"/>
            <a:ext cx="12192000" cy="32004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5852160"/>
            <a:ext cx="10928532"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8" y="4389120"/>
            <a:ext cx="10928532" cy="1079706"/>
          </a:xfrm>
        </p:spPr>
        <p:txBody>
          <a:bodyPr anchor="t"/>
          <a:lstStyle>
            <a:lvl1pPr algn="l">
              <a:defRPr sz="42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862758329"/>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Subtitle and Red Ba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ontent Placeholder 7">
            <a:extLst>
              <a:ext uri="{FF2B5EF4-FFF2-40B4-BE49-F238E27FC236}">
                <a16:creationId xmlns:a16="http://schemas.microsoft.com/office/drawing/2014/main" id="{9EAF2447-A009-0DB2-30C9-5445FF68B5DF}"/>
              </a:ext>
            </a:extLst>
          </p:cNvPr>
          <p:cNvSpPr>
            <a:spLocks noGrp="1"/>
          </p:cNvSpPr>
          <p:nvPr>
            <p:ph sz="quarter" idx="13"/>
          </p:nvPr>
        </p:nvSpPr>
        <p:spPr>
          <a:xfrm>
            <a:off x="571500" y="1919288"/>
            <a:ext cx="10934700" cy="4206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192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 Red band with 3 Text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9" name="Text Placeholder 6">
            <a:extLst>
              <a:ext uri="{FF2B5EF4-FFF2-40B4-BE49-F238E27FC236}">
                <a16:creationId xmlns:a16="http://schemas.microsoft.com/office/drawing/2014/main" id="{B12F5542-203F-9C49-FA1D-AF3FDBA21BC0}"/>
              </a:ext>
            </a:extLst>
          </p:cNvPr>
          <p:cNvSpPr>
            <a:spLocks noGrp="1"/>
          </p:cNvSpPr>
          <p:nvPr>
            <p:ph type="body" sz="quarter" idx="23" hasCustomPrompt="1"/>
          </p:nvPr>
        </p:nvSpPr>
        <p:spPr>
          <a:xfrm>
            <a:off x="8127118"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24" name="Content Placeholder 23">
            <a:extLst>
              <a:ext uri="{FF2B5EF4-FFF2-40B4-BE49-F238E27FC236}">
                <a16:creationId xmlns:a16="http://schemas.microsoft.com/office/drawing/2014/main" id="{C1C764F6-E335-62CB-8540-ED8BF380386B}"/>
              </a:ext>
            </a:extLst>
          </p:cNvPr>
          <p:cNvSpPr>
            <a:spLocks noGrp="1"/>
          </p:cNvSpPr>
          <p:nvPr>
            <p:ph sz="quarter" idx="19"/>
          </p:nvPr>
        </p:nvSpPr>
        <p:spPr>
          <a:xfrm>
            <a:off x="4358640" y="2457451"/>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6">
            <a:extLst>
              <a:ext uri="{FF2B5EF4-FFF2-40B4-BE49-F238E27FC236}">
                <a16:creationId xmlns:a16="http://schemas.microsoft.com/office/drawing/2014/main" id="{2D901DF6-0B90-0F50-340E-4A0EA99E76A6}"/>
              </a:ext>
            </a:extLst>
          </p:cNvPr>
          <p:cNvSpPr>
            <a:spLocks noGrp="1"/>
          </p:cNvSpPr>
          <p:nvPr>
            <p:ph type="body" sz="quarter" idx="22" hasCustomPrompt="1"/>
          </p:nvPr>
        </p:nvSpPr>
        <p:spPr>
          <a:xfrm>
            <a:off x="4357247"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22" name="Content Placeholder 21">
            <a:extLst>
              <a:ext uri="{FF2B5EF4-FFF2-40B4-BE49-F238E27FC236}">
                <a16:creationId xmlns:a16="http://schemas.microsoft.com/office/drawing/2014/main" id="{E81B1126-0391-1671-A249-35AEAE0C9FDA}"/>
              </a:ext>
            </a:extLst>
          </p:cNvPr>
          <p:cNvSpPr>
            <a:spLocks noGrp="1"/>
          </p:cNvSpPr>
          <p:nvPr>
            <p:ph sz="quarter" idx="18"/>
          </p:nvPr>
        </p:nvSpPr>
        <p:spPr>
          <a:xfrm>
            <a:off x="590162" y="2457451"/>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6">
            <a:extLst>
              <a:ext uri="{FF2B5EF4-FFF2-40B4-BE49-F238E27FC236}">
                <a16:creationId xmlns:a16="http://schemas.microsoft.com/office/drawing/2014/main" id="{3D51FC0B-A76D-1BA8-042D-FD0CBB5DC0A0}"/>
              </a:ext>
            </a:extLst>
          </p:cNvPr>
          <p:cNvSpPr>
            <a:spLocks noGrp="1"/>
          </p:cNvSpPr>
          <p:nvPr>
            <p:ph type="body" sz="quarter" idx="21" hasCustomPrompt="1"/>
          </p:nvPr>
        </p:nvSpPr>
        <p:spPr>
          <a:xfrm>
            <a:off x="587375" y="1860868"/>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26" name="Content Placeholder 25">
            <a:extLst>
              <a:ext uri="{FF2B5EF4-FFF2-40B4-BE49-F238E27FC236}">
                <a16:creationId xmlns:a16="http://schemas.microsoft.com/office/drawing/2014/main" id="{F083E432-7EF7-4EF0-58D1-80E0258679BF}"/>
              </a:ext>
            </a:extLst>
          </p:cNvPr>
          <p:cNvSpPr>
            <a:spLocks noGrp="1"/>
          </p:cNvSpPr>
          <p:nvPr>
            <p:ph sz="quarter" idx="20"/>
          </p:nvPr>
        </p:nvSpPr>
        <p:spPr>
          <a:xfrm>
            <a:off x="8127118" y="2457450"/>
            <a:ext cx="3474720" cy="3668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8972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n Red band with 3 Text Boxes and 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619C-6C7D-E6AF-E8ED-40868B6FD129}"/>
              </a:ext>
            </a:extLst>
          </p:cNvPr>
          <p:cNvSpPr/>
          <p:nvPr userDrawn="1"/>
        </p:nvSpPr>
        <p:spPr>
          <a:xfrm>
            <a:off x="0" y="1"/>
            <a:ext cx="12192000" cy="155448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ontent Placeholder 25">
            <a:extLst>
              <a:ext uri="{FF2B5EF4-FFF2-40B4-BE49-F238E27FC236}">
                <a16:creationId xmlns:a16="http://schemas.microsoft.com/office/drawing/2014/main" id="{2DB6E718-E378-D663-6309-ACA3E6028447}"/>
              </a:ext>
            </a:extLst>
          </p:cNvPr>
          <p:cNvSpPr>
            <a:spLocks noGrp="1"/>
          </p:cNvSpPr>
          <p:nvPr>
            <p:ph sz="quarter" idx="20"/>
          </p:nvPr>
        </p:nvSpPr>
        <p:spPr>
          <a:xfrm>
            <a:off x="8127118" y="4248150"/>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Text Placeholder 6">
            <a:extLst>
              <a:ext uri="{FF2B5EF4-FFF2-40B4-BE49-F238E27FC236}">
                <a16:creationId xmlns:a16="http://schemas.microsoft.com/office/drawing/2014/main" id="{1D909304-9553-CFDF-2AB8-4A63B49E492D}"/>
              </a:ext>
            </a:extLst>
          </p:cNvPr>
          <p:cNvSpPr>
            <a:spLocks noGrp="1"/>
          </p:cNvSpPr>
          <p:nvPr>
            <p:ph type="body" sz="quarter" idx="23" hasCustomPrompt="1"/>
          </p:nvPr>
        </p:nvSpPr>
        <p:spPr>
          <a:xfrm>
            <a:off x="8126800"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3" name="Picture Placeholder 10">
            <a:extLst>
              <a:ext uri="{FF2B5EF4-FFF2-40B4-BE49-F238E27FC236}">
                <a16:creationId xmlns:a16="http://schemas.microsoft.com/office/drawing/2014/main" id="{B07E1E9E-99C8-8391-C8EF-33F2F74BB36C}"/>
              </a:ext>
            </a:extLst>
          </p:cNvPr>
          <p:cNvSpPr>
            <a:spLocks noGrp="1"/>
          </p:cNvSpPr>
          <p:nvPr>
            <p:ph type="pic" sz="quarter" idx="17"/>
          </p:nvPr>
        </p:nvSpPr>
        <p:spPr>
          <a:xfrm>
            <a:off x="8127118" y="2093912"/>
            <a:ext cx="1335088" cy="1335088"/>
          </a:xfrm>
        </p:spPr>
        <p:txBody>
          <a:bodyPr/>
          <a:lstStyle/>
          <a:p>
            <a:endParaRPr lang="en-CA"/>
          </a:p>
        </p:txBody>
      </p:sp>
      <p:sp>
        <p:nvSpPr>
          <p:cNvPr id="14" name="Content Placeholder 23">
            <a:extLst>
              <a:ext uri="{FF2B5EF4-FFF2-40B4-BE49-F238E27FC236}">
                <a16:creationId xmlns:a16="http://schemas.microsoft.com/office/drawing/2014/main" id="{97E36A24-90EC-F2DD-B09A-F412BA91C707}"/>
              </a:ext>
            </a:extLst>
          </p:cNvPr>
          <p:cNvSpPr>
            <a:spLocks noGrp="1"/>
          </p:cNvSpPr>
          <p:nvPr>
            <p:ph sz="quarter" idx="19"/>
          </p:nvPr>
        </p:nvSpPr>
        <p:spPr>
          <a:xfrm>
            <a:off x="4358640" y="4248151"/>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6">
            <a:extLst>
              <a:ext uri="{FF2B5EF4-FFF2-40B4-BE49-F238E27FC236}">
                <a16:creationId xmlns:a16="http://schemas.microsoft.com/office/drawing/2014/main" id="{33E809C7-77B5-3F62-6042-FE6E87CCC269}"/>
              </a:ext>
            </a:extLst>
          </p:cNvPr>
          <p:cNvSpPr>
            <a:spLocks noGrp="1"/>
          </p:cNvSpPr>
          <p:nvPr>
            <p:ph type="body" sz="quarter" idx="22" hasCustomPrompt="1"/>
          </p:nvPr>
        </p:nvSpPr>
        <p:spPr>
          <a:xfrm>
            <a:off x="4356929"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2" name="Picture Placeholder 10">
            <a:extLst>
              <a:ext uri="{FF2B5EF4-FFF2-40B4-BE49-F238E27FC236}">
                <a16:creationId xmlns:a16="http://schemas.microsoft.com/office/drawing/2014/main" id="{C93E703C-395F-12EE-64E0-9537BE050458}"/>
              </a:ext>
            </a:extLst>
          </p:cNvPr>
          <p:cNvSpPr>
            <a:spLocks noGrp="1"/>
          </p:cNvSpPr>
          <p:nvPr>
            <p:ph type="pic" sz="quarter" idx="16"/>
          </p:nvPr>
        </p:nvSpPr>
        <p:spPr>
          <a:xfrm>
            <a:off x="4358640" y="2093912"/>
            <a:ext cx="1335088" cy="1335088"/>
          </a:xfrm>
        </p:spPr>
        <p:txBody>
          <a:bodyPr/>
          <a:lstStyle/>
          <a:p>
            <a:endParaRPr lang="en-CA"/>
          </a:p>
        </p:txBody>
      </p:sp>
      <p:sp>
        <p:nvSpPr>
          <p:cNvPr id="9" name="Content Placeholder 21">
            <a:extLst>
              <a:ext uri="{FF2B5EF4-FFF2-40B4-BE49-F238E27FC236}">
                <a16:creationId xmlns:a16="http://schemas.microsoft.com/office/drawing/2014/main" id="{670949DA-C41D-9FE5-4E6A-A3F86DF6FEDE}"/>
              </a:ext>
            </a:extLst>
          </p:cNvPr>
          <p:cNvSpPr>
            <a:spLocks noGrp="1"/>
          </p:cNvSpPr>
          <p:nvPr>
            <p:ph sz="quarter" idx="18"/>
          </p:nvPr>
        </p:nvSpPr>
        <p:spPr>
          <a:xfrm>
            <a:off x="590162" y="4248151"/>
            <a:ext cx="3474720" cy="1878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6">
            <a:extLst>
              <a:ext uri="{FF2B5EF4-FFF2-40B4-BE49-F238E27FC236}">
                <a16:creationId xmlns:a16="http://schemas.microsoft.com/office/drawing/2014/main" id="{25DCE53D-44E9-2A78-610B-25ECB840DD36}"/>
              </a:ext>
            </a:extLst>
          </p:cNvPr>
          <p:cNvSpPr>
            <a:spLocks noGrp="1"/>
          </p:cNvSpPr>
          <p:nvPr>
            <p:ph type="body" sz="quarter" idx="21" hasCustomPrompt="1"/>
          </p:nvPr>
        </p:nvSpPr>
        <p:spPr>
          <a:xfrm>
            <a:off x="587057" y="3637621"/>
            <a:ext cx="3475038" cy="466407"/>
          </a:xfrm>
        </p:spPr>
        <p:txBody>
          <a:bodyPr/>
          <a:lstStyle>
            <a:lvl1pPr marL="0" indent="0">
              <a:buNone/>
              <a:defRPr b="1">
                <a:solidFill>
                  <a:schemeClr val="accent1"/>
                </a:solidFill>
              </a:defRPr>
            </a:lvl1pPr>
          </a:lstStyle>
          <a:p>
            <a:pPr lvl="0"/>
            <a:r>
              <a:rPr lang="en-US"/>
              <a:t>Enter </a:t>
            </a:r>
            <a:r>
              <a:rPr lang="en-US" err="1"/>
              <a:t>subheader</a:t>
            </a:r>
            <a:endParaRPr lang="en-CA"/>
          </a:p>
        </p:txBody>
      </p:sp>
      <p:sp>
        <p:nvSpPr>
          <p:cNvPr id="11" name="Picture Placeholder 10">
            <a:extLst>
              <a:ext uri="{FF2B5EF4-FFF2-40B4-BE49-F238E27FC236}">
                <a16:creationId xmlns:a16="http://schemas.microsoft.com/office/drawing/2014/main" id="{09C33A34-0EDA-5D15-CBCF-476B0DD8C0D9}"/>
              </a:ext>
            </a:extLst>
          </p:cNvPr>
          <p:cNvSpPr>
            <a:spLocks noGrp="1"/>
          </p:cNvSpPr>
          <p:nvPr>
            <p:ph type="pic" sz="quarter" idx="15"/>
          </p:nvPr>
        </p:nvSpPr>
        <p:spPr>
          <a:xfrm>
            <a:off x="590162" y="2093912"/>
            <a:ext cx="1335088" cy="1335088"/>
          </a:xfrm>
        </p:spPr>
        <p:txBody>
          <a:bodyPr/>
          <a:lstStyle/>
          <a:p>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10" name="Title 9">
            <a:extLst>
              <a:ext uri="{FF2B5EF4-FFF2-40B4-BE49-F238E27FC236}">
                <a16:creationId xmlns:a16="http://schemas.microsoft.com/office/drawing/2014/main" id="{630985E1-3692-09FB-B102-6B90F6C1607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367376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3AFF4C9-D504-131C-2E6F-BBD7755ECAE6}"/>
              </a:ext>
            </a:extLst>
          </p:cNvPr>
          <p:cNvSpPr>
            <a:spLocks noGrp="1"/>
          </p:cNvSpPr>
          <p:nvPr>
            <p:ph sz="quarter" idx="14"/>
          </p:nvPr>
        </p:nvSpPr>
        <p:spPr>
          <a:xfrm>
            <a:off x="6429375" y="1184275"/>
            <a:ext cx="5075238"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8">
            <a:extLst>
              <a:ext uri="{FF2B5EF4-FFF2-40B4-BE49-F238E27FC236}">
                <a16:creationId xmlns:a16="http://schemas.microsoft.com/office/drawing/2014/main" id="{1015EBF5-A41F-83B0-52A3-0628C698AD82}"/>
              </a:ext>
            </a:extLst>
          </p:cNvPr>
          <p:cNvSpPr>
            <a:spLocks noGrp="1"/>
          </p:cNvSpPr>
          <p:nvPr>
            <p:ph sz="quarter" idx="13"/>
          </p:nvPr>
        </p:nvSpPr>
        <p:spPr>
          <a:xfrm>
            <a:off x="571500" y="1184275"/>
            <a:ext cx="5075238" cy="5030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13153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headers">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68AA9A0-8E44-A0E0-DD6F-DD93DE7FD166}"/>
              </a:ext>
            </a:extLst>
          </p:cNvPr>
          <p:cNvSpPr>
            <a:spLocks noGrp="1"/>
          </p:cNvSpPr>
          <p:nvPr>
            <p:ph type="body" sz="quarter" idx="22" hasCustomPrompt="1"/>
          </p:nvPr>
        </p:nvSpPr>
        <p:spPr>
          <a:xfrm>
            <a:off x="6254934" y="1319298"/>
            <a:ext cx="5349240" cy="466407"/>
          </a:xfrm>
        </p:spPr>
        <p:txBody>
          <a:bodyPr anchor="b"/>
          <a:lstStyle>
            <a:lvl1pPr marL="0" indent="0">
              <a:buNone/>
              <a:defRPr b="1">
                <a:solidFill>
                  <a:schemeClr val="accent1"/>
                </a:solidFill>
              </a:defRPr>
            </a:lvl1pPr>
          </a:lstStyle>
          <a:p>
            <a:pPr lvl="0"/>
            <a:r>
              <a:rPr lang="en-US"/>
              <a:t>Enter </a:t>
            </a:r>
            <a:r>
              <a:rPr lang="en-US" err="1"/>
              <a:t>subheader</a:t>
            </a:r>
            <a:endParaRPr lang="en-CA"/>
          </a:p>
        </p:txBody>
      </p:sp>
      <p:sp>
        <p:nvSpPr>
          <p:cNvPr id="11" name="Content Placeholder 10">
            <a:extLst>
              <a:ext uri="{FF2B5EF4-FFF2-40B4-BE49-F238E27FC236}">
                <a16:creationId xmlns:a16="http://schemas.microsoft.com/office/drawing/2014/main" id="{C3AFF4C9-D504-131C-2E6F-BBD7755ECAE6}"/>
              </a:ext>
            </a:extLst>
          </p:cNvPr>
          <p:cNvSpPr>
            <a:spLocks noGrp="1"/>
          </p:cNvSpPr>
          <p:nvPr>
            <p:ph sz="quarter" idx="14"/>
          </p:nvPr>
        </p:nvSpPr>
        <p:spPr>
          <a:xfrm>
            <a:off x="6254934" y="1886231"/>
            <a:ext cx="5349240" cy="4327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Content Placeholder 8">
            <a:extLst>
              <a:ext uri="{FF2B5EF4-FFF2-40B4-BE49-F238E27FC236}">
                <a16:creationId xmlns:a16="http://schemas.microsoft.com/office/drawing/2014/main" id="{1015EBF5-A41F-83B0-52A3-0628C698AD82}"/>
              </a:ext>
            </a:extLst>
          </p:cNvPr>
          <p:cNvSpPr>
            <a:spLocks noGrp="1"/>
          </p:cNvSpPr>
          <p:nvPr>
            <p:ph sz="quarter" idx="13"/>
          </p:nvPr>
        </p:nvSpPr>
        <p:spPr>
          <a:xfrm>
            <a:off x="571500" y="1886171"/>
            <a:ext cx="5353050" cy="4328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ext Placeholder 6">
            <a:extLst>
              <a:ext uri="{FF2B5EF4-FFF2-40B4-BE49-F238E27FC236}">
                <a16:creationId xmlns:a16="http://schemas.microsoft.com/office/drawing/2014/main" id="{78EBDF59-F6CC-CDE8-F5C6-3BD903628273}"/>
              </a:ext>
            </a:extLst>
          </p:cNvPr>
          <p:cNvSpPr>
            <a:spLocks noGrp="1"/>
          </p:cNvSpPr>
          <p:nvPr>
            <p:ph type="body" sz="quarter" idx="21" hasCustomPrompt="1"/>
          </p:nvPr>
        </p:nvSpPr>
        <p:spPr>
          <a:xfrm>
            <a:off x="575310" y="1319298"/>
            <a:ext cx="5349240" cy="466407"/>
          </a:xfrm>
        </p:spPr>
        <p:txBody>
          <a:bodyPr anchor="b"/>
          <a:lstStyle>
            <a:lvl1pPr marL="0" indent="0">
              <a:buNone/>
              <a:defRPr b="1">
                <a:solidFill>
                  <a:schemeClr val="accent1"/>
                </a:solidFill>
              </a:defRPr>
            </a:lvl1pPr>
          </a:lstStyle>
          <a:p>
            <a:pPr lvl="0"/>
            <a:r>
              <a:rPr lang="en-US"/>
              <a:t>Enter </a:t>
            </a:r>
            <a:r>
              <a:rPr lang="en-US" err="1"/>
              <a:t>subheader</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34710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d Content and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27AB4-92D9-499E-A713-8BB2381C2927}"/>
              </a:ext>
            </a:extLst>
          </p:cNvPr>
          <p:cNvSpPr>
            <a:spLocks noGrp="1"/>
          </p:cNvSpPr>
          <p:nvPr>
            <p:ph sz="half" idx="1"/>
          </p:nvPr>
        </p:nvSpPr>
        <p:spPr>
          <a:xfrm>
            <a:off x="571500" y="1480458"/>
            <a:ext cx="6017986" cy="473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Title 7">
            <a:extLst>
              <a:ext uri="{FF2B5EF4-FFF2-40B4-BE49-F238E27FC236}">
                <a16:creationId xmlns:a16="http://schemas.microsoft.com/office/drawing/2014/main" id="{A51E53E2-AC53-8B33-D5D9-6E6E9492FD6C}"/>
              </a:ext>
            </a:extLst>
          </p:cNvPr>
          <p:cNvSpPr>
            <a:spLocks noGrp="1"/>
          </p:cNvSpPr>
          <p:nvPr>
            <p:ph type="title"/>
          </p:nvPr>
        </p:nvSpPr>
        <p:spPr>
          <a:xfrm>
            <a:off x="587826" y="365125"/>
            <a:ext cx="6017986" cy="1115332"/>
          </a:xfrm>
        </p:spPr>
        <p:txBody>
          <a:bodyPr/>
          <a:lstStyle/>
          <a:p>
            <a:r>
              <a:rPr lang="en-US"/>
              <a:t>Click to edit Master title style</a:t>
            </a:r>
            <a:endParaRPr lang="en-CA"/>
          </a:p>
        </p:txBody>
      </p:sp>
      <p:sp>
        <p:nvSpPr>
          <p:cNvPr id="2" name="Picture Placeholder 9">
            <a:extLst>
              <a:ext uri="{FF2B5EF4-FFF2-40B4-BE49-F238E27FC236}">
                <a16:creationId xmlns:a16="http://schemas.microsoft.com/office/drawing/2014/main" id="{AB503BCE-D72B-DF15-3242-F5420AFCFD06}"/>
              </a:ext>
            </a:extLst>
          </p:cNvPr>
          <p:cNvSpPr>
            <a:spLocks noGrp="1"/>
          </p:cNvSpPr>
          <p:nvPr>
            <p:ph type="pic" sz="quarter" idx="13"/>
          </p:nvPr>
        </p:nvSpPr>
        <p:spPr>
          <a:xfrm>
            <a:off x="6797040" y="0"/>
            <a:ext cx="5394960" cy="6858000"/>
          </a:xfrm>
        </p:spPr>
        <p:txBody>
          <a:bodyPr/>
          <a:lstStyle/>
          <a:p>
            <a:endParaRPr lang="en-CA"/>
          </a:p>
        </p:txBody>
      </p:sp>
    </p:spTree>
    <p:extLst>
      <p:ext uri="{BB962C8B-B14F-4D97-AF65-F5344CB8AC3E}">
        <p14:creationId xmlns:p14="http://schemas.microsoft.com/office/powerpoint/2010/main" val="3410928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C7177F-5BBD-E9C5-23AF-CBA60B017647}"/>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lstStyle/>
          <a:p>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1289910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icture with Text Overla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2C7177F-5BBD-E9C5-23AF-CBA60B017647}"/>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p:spPr>
        <p:txBody>
          <a:bodyPr/>
          <a:lstStyle/>
          <a:p>
            <a:endParaRPr lang="en-CA"/>
          </a:p>
        </p:txBody>
      </p:sp>
      <p:sp>
        <p:nvSpPr>
          <p:cNvPr id="5" name="Date Placeholder 4">
            <a:extLst>
              <a:ext uri="{FF2B5EF4-FFF2-40B4-BE49-F238E27FC236}">
                <a16:creationId xmlns:a16="http://schemas.microsoft.com/office/drawing/2014/main" id="{F07FAF95-41F9-5619-0416-E49AEA9AED3F}"/>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6" name="Footer Placeholder 5">
            <a:extLst>
              <a:ext uri="{FF2B5EF4-FFF2-40B4-BE49-F238E27FC236}">
                <a16:creationId xmlns:a16="http://schemas.microsoft.com/office/drawing/2014/main" id="{20F4BF5E-BC61-D900-E80B-1A1A222FEF2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0E6EAA-BAF7-A71E-05A8-7292FDADCCD1}"/>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4" name="Text Placeholder 3">
            <a:extLst>
              <a:ext uri="{FF2B5EF4-FFF2-40B4-BE49-F238E27FC236}">
                <a16:creationId xmlns:a16="http://schemas.microsoft.com/office/drawing/2014/main" id="{E098D08E-0C60-4ED4-CA20-2266CF739A0B}"/>
              </a:ext>
            </a:extLst>
          </p:cNvPr>
          <p:cNvSpPr>
            <a:spLocks noGrp="1"/>
          </p:cNvSpPr>
          <p:nvPr>
            <p:ph type="body" sz="quarter" idx="14"/>
          </p:nvPr>
        </p:nvSpPr>
        <p:spPr>
          <a:xfrm>
            <a:off x="0" y="2468563"/>
            <a:ext cx="12192000" cy="1920875"/>
          </a:xfrm>
          <a:solidFill>
            <a:schemeClr val="tx1">
              <a:alpha val="25000"/>
            </a:schemeClr>
          </a:solidFill>
        </p:spPr>
        <p:txBody>
          <a:bodyPr lIns="548640" rIns="548640" anchor="ctr"/>
          <a:lstStyle>
            <a:lvl1pPr marL="0" indent="0" algn="ctr">
              <a:buNone/>
              <a:defRPr sz="4000">
                <a:solidFill>
                  <a:schemeClr val="bg1"/>
                </a:solidFill>
              </a:defRPr>
            </a:lvl1pPr>
            <a:lvl2pPr algn="ctr">
              <a:defRPr/>
            </a:lvl2pPr>
            <a:lvl3pPr algn="ctr">
              <a:defRPr/>
            </a:lvl3pPr>
            <a:lvl4pPr algn="ctr">
              <a:defRPr/>
            </a:lvl4pPr>
            <a:lvl5pPr algn="ctr">
              <a:defRPr/>
            </a:lvl5pPr>
          </a:lstStyle>
          <a:p>
            <a:pPr lvl="0"/>
            <a:r>
              <a:rPr lang="en-US"/>
              <a:t>Click to edit Master text style</a:t>
            </a:r>
          </a:p>
        </p:txBody>
      </p:sp>
    </p:spTree>
    <p:extLst>
      <p:ext uri="{BB962C8B-B14F-4D97-AF65-F5344CB8AC3E}">
        <p14:creationId xmlns:p14="http://schemas.microsoft.com/office/powerpoint/2010/main" val="176117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C4D2B5-4A1F-1AF9-A214-C46B4708CE41}"/>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3" name="Footer Placeholder 2">
            <a:extLst>
              <a:ext uri="{FF2B5EF4-FFF2-40B4-BE49-F238E27FC236}">
                <a16:creationId xmlns:a16="http://schemas.microsoft.com/office/drawing/2014/main" id="{B10A8EA5-64D6-803E-4090-34A6364F4C3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065D877-7512-ACEE-2D71-21A05BAF7F9A}"/>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177574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imon Fraser Univers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7BC89C-353C-24BF-81CC-DC37D339D4AD}"/>
              </a:ext>
            </a:extLst>
          </p:cNvPr>
          <p:cNvSpPr/>
          <p:nvPr userDrawn="1"/>
        </p:nvSpPr>
        <p:spPr>
          <a:xfrm>
            <a:off x="0" y="0"/>
            <a:ext cx="4785360" cy="36576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Graphic 11" descr="SFU Logo with Simon Fraser University">
            <a:extLst>
              <a:ext uri="{FF2B5EF4-FFF2-40B4-BE49-F238E27FC236}">
                <a16:creationId xmlns:a16="http://schemas.microsoft.com/office/drawing/2014/main" id="{217A8C20-64FD-90B0-775B-495FF37B976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 y="2011679"/>
            <a:ext cx="3214384" cy="758952"/>
          </a:xfrm>
          <a:prstGeom prst="rect">
            <a:avLst/>
          </a:prstGeom>
        </p:spPr>
      </p:pic>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3657600"/>
            <a:ext cx="12192000" cy="32004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8" y="4389120"/>
            <a:ext cx="10928532" cy="1079706"/>
          </a:xfrm>
        </p:spPr>
        <p:txBody>
          <a:bodyPr anchor="t"/>
          <a:lstStyle>
            <a:lvl1pPr algn="l">
              <a:defRPr sz="4200">
                <a:solidFill>
                  <a:schemeClr val="bg1"/>
                </a:solidFill>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7" y="5852160"/>
            <a:ext cx="10928531"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4785360" y="0"/>
            <a:ext cx="7406640" cy="3657600"/>
          </a:xfrm>
        </p:spPr>
        <p:txBody>
          <a:bodyPr/>
          <a:lstStyle/>
          <a:p>
            <a:endParaRPr lang="en-CA"/>
          </a:p>
        </p:txBody>
      </p:sp>
    </p:spTree>
    <p:extLst>
      <p:ext uri="{BB962C8B-B14F-4D97-AF65-F5344CB8AC3E}">
        <p14:creationId xmlns:p14="http://schemas.microsoft.com/office/powerpoint/2010/main" val="4231041167"/>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FU AL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7254240" y="0"/>
            <a:ext cx="4937760" cy="6857999"/>
          </a:xfrm>
        </p:spPr>
        <p:txBody>
          <a:bodyPr/>
          <a:lstStyle/>
          <a:p>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0"/>
            <a:ext cx="73152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Graphic 11" descr="SFU Logo">
            <a:extLst>
              <a:ext uri="{FF2B5EF4-FFF2-40B4-BE49-F238E27FC236}">
                <a16:creationId xmlns:a16="http://schemas.microsoft.com/office/drawing/2014/main" id="{5DFF7A50-6685-1D61-DF34-7046723825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5800" y="0"/>
            <a:ext cx="1463039" cy="731520"/>
          </a:xfrm>
          <a:prstGeom prst="rect">
            <a:avLst/>
          </a:prstGeom>
        </p:spPr>
      </p:pic>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4357191"/>
            <a:ext cx="6171474"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7" y="2219238"/>
            <a:ext cx="6171475" cy="2106020"/>
          </a:xfrm>
        </p:spPr>
        <p:txBody>
          <a:bodyPr anchor="t"/>
          <a:lstStyle>
            <a:lvl1pPr algn="l">
              <a:defRPr sz="42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365062294"/>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imon Fraser Uni AL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8F79AF5-5BCF-2DBA-7503-802857BC40A4}"/>
              </a:ext>
              <a:ext uri="{C183D7F6-B498-43B3-948B-1728B52AA6E4}">
                <adec:decorative xmlns:adec="http://schemas.microsoft.com/office/drawing/2017/decorative" val="1"/>
              </a:ext>
            </a:extLst>
          </p:cNvPr>
          <p:cNvSpPr>
            <a:spLocks noGrp="1"/>
          </p:cNvSpPr>
          <p:nvPr>
            <p:ph type="pic" sz="quarter" idx="13"/>
          </p:nvPr>
        </p:nvSpPr>
        <p:spPr>
          <a:xfrm>
            <a:off x="7254240" y="0"/>
            <a:ext cx="4937760" cy="6857999"/>
          </a:xfrm>
        </p:spPr>
        <p:txBody>
          <a:bodyPr/>
          <a:lstStyle/>
          <a:p>
            <a:endParaRPr lang="en-CA"/>
          </a:p>
        </p:txBody>
      </p:sp>
      <p:sp>
        <p:nvSpPr>
          <p:cNvPr id="8" name="Rectangle 7">
            <a:extLst>
              <a:ext uri="{FF2B5EF4-FFF2-40B4-BE49-F238E27FC236}">
                <a16:creationId xmlns:a16="http://schemas.microsoft.com/office/drawing/2014/main" id="{8AABF8AD-9A56-4A9F-1A67-B0A05E007A6D}"/>
              </a:ext>
            </a:extLst>
          </p:cNvPr>
          <p:cNvSpPr/>
          <p:nvPr userDrawn="1"/>
        </p:nvSpPr>
        <p:spPr>
          <a:xfrm>
            <a:off x="0" y="0"/>
            <a:ext cx="73152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Graphic 6" descr="SFU Logo with Simon Fraser University">
            <a:extLst>
              <a:ext uri="{FF2B5EF4-FFF2-40B4-BE49-F238E27FC236}">
                <a16:creationId xmlns:a16="http://schemas.microsoft.com/office/drawing/2014/main" id="{C61F21FE-E7F1-A2F2-547E-D230401A8C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85800" y="-1"/>
            <a:ext cx="1463039" cy="1280160"/>
          </a:xfrm>
          <a:prstGeom prst="rect">
            <a:avLst/>
          </a:prstGeom>
        </p:spPr>
      </p:pic>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3" name="Subtitle 2">
            <a:extLst>
              <a:ext uri="{FF2B5EF4-FFF2-40B4-BE49-F238E27FC236}">
                <a16:creationId xmlns:a16="http://schemas.microsoft.com/office/drawing/2014/main" id="{21A000F5-A035-C66C-98E7-2671ABE5CFFC}"/>
              </a:ext>
            </a:extLst>
          </p:cNvPr>
          <p:cNvSpPr>
            <a:spLocks noGrp="1"/>
          </p:cNvSpPr>
          <p:nvPr>
            <p:ph type="subTitle" idx="1"/>
          </p:nvPr>
        </p:nvSpPr>
        <p:spPr>
          <a:xfrm>
            <a:off x="577668" y="4357191"/>
            <a:ext cx="6171474" cy="521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7667" y="2219238"/>
            <a:ext cx="6171475" cy="2106020"/>
          </a:xfrm>
        </p:spPr>
        <p:txBody>
          <a:bodyPr anchor="t"/>
          <a:lstStyle>
            <a:lvl1pPr algn="l">
              <a:defRPr sz="4200">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317965354"/>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1500" y="2375990"/>
            <a:ext cx="6171475" cy="2106020"/>
          </a:xfrm>
        </p:spPr>
        <p:txBody>
          <a:bodyPr anchor="ctr"/>
          <a:lstStyle>
            <a:lvl1pPr algn="l">
              <a:defRPr sz="4200">
                <a:solidFill>
                  <a:schemeClr val="bg1"/>
                </a:solidFill>
              </a:defRPr>
            </a:lvl1pPr>
          </a:lstStyle>
          <a:p>
            <a:r>
              <a:rPr lang="en-US"/>
              <a:t>SECTION DIVIDER</a:t>
            </a:r>
            <a:endParaRPr lang="en-CA"/>
          </a:p>
        </p:txBody>
      </p:sp>
    </p:spTree>
    <p:extLst>
      <p:ext uri="{BB962C8B-B14F-4D97-AF65-F5344CB8AC3E}">
        <p14:creationId xmlns:p14="http://schemas.microsoft.com/office/powerpoint/2010/main" val="1367353022"/>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Quote or Phrase (W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571499" y="2375990"/>
            <a:ext cx="10934701" cy="2106020"/>
          </a:xfrm>
        </p:spPr>
        <p:txBody>
          <a:bodyPr anchor="ctr"/>
          <a:lstStyle>
            <a:lvl1pPr algn="ctr">
              <a:defRPr sz="4200">
                <a:solidFill>
                  <a:schemeClr val="accent1"/>
                </a:solidFill>
              </a:defRPr>
            </a:lvl1pPr>
          </a:lstStyle>
          <a:p>
            <a:r>
              <a:rPr lang="en-US"/>
              <a:t>Single Quote or Phrase</a:t>
            </a:r>
            <a:endParaRPr lang="en-CA"/>
          </a:p>
        </p:txBody>
      </p:sp>
    </p:spTree>
    <p:extLst>
      <p:ext uri="{BB962C8B-B14F-4D97-AF65-F5344CB8AC3E}">
        <p14:creationId xmlns:p14="http://schemas.microsoft.com/office/powerpoint/2010/main" val="2087300708"/>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Quote or Phrase (Narrow)">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2E2EEE-747C-8E81-B116-373F8C26CC4C}"/>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30947824-C17E-3A6C-26FE-1FD57D82D73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12F87-4073-316E-4B1C-1E9B387F7708}"/>
              </a:ext>
            </a:extLst>
          </p:cNvPr>
          <p:cNvSpPr>
            <a:spLocks noGrp="1"/>
          </p:cNvSpPr>
          <p:nvPr>
            <p:ph type="sldNum" sz="quarter" idx="12"/>
          </p:nvPr>
        </p:nvSpPr>
        <p:spPr/>
        <p:txBody>
          <a:bodyPr/>
          <a:lstStyle/>
          <a:p>
            <a:fld id="{4E9A83AF-1D3C-40A9-A07A-69E1C54544A6}" type="slidenum">
              <a:rPr lang="en-CA" smtClean="0"/>
              <a:t>‹#›</a:t>
            </a:fld>
            <a:endParaRPr lang="en-CA"/>
          </a:p>
        </p:txBody>
      </p:sp>
      <p:sp>
        <p:nvSpPr>
          <p:cNvPr id="2" name="Title 1">
            <a:extLst>
              <a:ext uri="{FF2B5EF4-FFF2-40B4-BE49-F238E27FC236}">
                <a16:creationId xmlns:a16="http://schemas.microsoft.com/office/drawing/2014/main" id="{36B068CF-F16A-3D54-AAB3-7471E2C3173C}"/>
              </a:ext>
            </a:extLst>
          </p:cNvPr>
          <p:cNvSpPr>
            <a:spLocks noGrp="1"/>
          </p:cNvSpPr>
          <p:nvPr>
            <p:ph type="ctrTitle" hasCustomPrompt="1"/>
          </p:nvPr>
        </p:nvSpPr>
        <p:spPr>
          <a:xfrm>
            <a:off x="3810000" y="895739"/>
            <a:ext cx="4572000" cy="5066522"/>
          </a:xfrm>
        </p:spPr>
        <p:txBody>
          <a:bodyPr anchor="ctr"/>
          <a:lstStyle>
            <a:lvl1pPr algn="ctr">
              <a:defRPr sz="4200">
                <a:solidFill>
                  <a:schemeClr val="accent1"/>
                </a:solidFill>
              </a:defRPr>
            </a:lvl1pPr>
          </a:lstStyle>
          <a:p>
            <a:r>
              <a:rPr lang="en-US"/>
              <a:t>Single Quote or Phrase</a:t>
            </a:r>
            <a:endParaRPr lang="en-CA"/>
          </a:p>
        </p:txBody>
      </p:sp>
    </p:spTree>
    <p:extLst>
      <p:ext uri="{BB962C8B-B14F-4D97-AF65-F5344CB8AC3E}">
        <p14:creationId xmlns:p14="http://schemas.microsoft.com/office/powerpoint/2010/main" val="1943491489"/>
      </p:ext>
    </p:extLst>
  </p:cSld>
  <p:clrMapOvr>
    <a:masterClrMapping/>
  </p:clrMapOvr>
  <p:extLst>
    <p:ext uri="{DCECCB84-F9BA-43D5-87BE-67443E8EF086}">
      <p15:sldGuideLst xmlns:p15="http://schemas.microsoft.com/office/powerpoint/2012/main">
        <p15:guide id="1" pos="3840" userDrawn="1">
          <p15:clr>
            <a:srgbClr val="FBAE40"/>
          </p15:clr>
        </p15:guide>
        <p15:guide id="2" pos="4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8A287-F7BE-6ADF-F2AD-24C1693221D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2504CA2-CB30-B998-803D-86D804FF0F3D}"/>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4" name="Footer Placeholder 3">
            <a:extLst>
              <a:ext uri="{FF2B5EF4-FFF2-40B4-BE49-F238E27FC236}">
                <a16:creationId xmlns:a16="http://schemas.microsoft.com/office/drawing/2014/main" id="{5327DC98-BC28-E8C4-40D2-61B869FC00A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ABC31F2-1400-B0C8-EED2-9E120A196A8E}"/>
              </a:ext>
            </a:extLst>
          </p:cNvPr>
          <p:cNvSpPr>
            <a:spLocks noGrp="1"/>
          </p:cNvSpPr>
          <p:nvPr>
            <p:ph type="sldNum" sz="quarter" idx="12"/>
          </p:nvPr>
        </p:nvSpPr>
        <p:spPr/>
        <p:txBody>
          <a:bodyPr/>
          <a:lstStyle/>
          <a:p>
            <a:fld id="{4E9A83AF-1D3C-40A9-A07A-69E1C54544A6}" type="slidenum">
              <a:rPr lang="en-CA" smtClean="0"/>
              <a:t>‹#›</a:t>
            </a:fld>
            <a:endParaRPr lang="en-CA"/>
          </a:p>
        </p:txBody>
      </p:sp>
    </p:spTree>
    <p:extLst>
      <p:ext uri="{BB962C8B-B14F-4D97-AF65-F5344CB8AC3E}">
        <p14:creationId xmlns:p14="http://schemas.microsoft.com/office/powerpoint/2010/main" val="217978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FEE8D6-6B52-409C-652A-627DA42578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20E87F8-78FA-DB5E-D321-549FF14FACD1}"/>
              </a:ext>
            </a:extLst>
          </p:cNvPr>
          <p:cNvSpPr>
            <a:spLocks noGrp="1"/>
          </p:cNvSpPr>
          <p:nvPr>
            <p:ph type="dt" sz="half" idx="10"/>
          </p:nvPr>
        </p:nvSpPr>
        <p:spPr/>
        <p:txBody>
          <a:bodyPr/>
          <a:lstStyle/>
          <a:p>
            <a:fld id="{823442DD-C87C-41E7-AE8B-24FD1118BB85}" type="datetimeFigureOut">
              <a:rPr lang="en-CA" smtClean="0"/>
              <a:t>2026-05-11</a:t>
            </a:fld>
            <a:endParaRPr lang="en-CA"/>
          </a:p>
        </p:txBody>
      </p:sp>
      <p:sp>
        <p:nvSpPr>
          <p:cNvPr id="5" name="Footer Placeholder 4">
            <a:extLst>
              <a:ext uri="{FF2B5EF4-FFF2-40B4-BE49-F238E27FC236}">
                <a16:creationId xmlns:a16="http://schemas.microsoft.com/office/drawing/2014/main" id="{00772505-756D-42C2-BAC5-491490EB4B0E}"/>
              </a:ext>
            </a:extLst>
          </p:cNvPr>
          <p:cNvSpPr>
            <a:spLocks noGrp="1"/>
          </p:cNvSpPr>
          <p:nvPr>
            <p:ph type="ftr" sz="quarter" idx="11"/>
          </p:nvPr>
        </p:nvSpPr>
        <p:spPr>
          <a:xfrm>
            <a:off x="4038600" y="6356350"/>
            <a:ext cx="4114800" cy="365125"/>
          </a:xfrm>
        </p:spPr>
        <p:txBody>
          <a:bodyPr/>
          <a:lstStyle/>
          <a:p>
            <a:endParaRPr lang="en-CA"/>
          </a:p>
        </p:txBody>
      </p:sp>
      <p:sp>
        <p:nvSpPr>
          <p:cNvPr id="6" name="Slide Number Placeholder 5">
            <a:extLst>
              <a:ext uri="{FF2B5EF4-FFF2-40B4-BE49-F238E27FC236}">
                <a16:creationId xmlns:a16="http://schemas.microsoft.com/office/drawing/2014/main" id="{21D778BE-357C-6BD9-0E2F-3291C08FFA12}"/>
              </a:ext>
            </a:extLst>
          </p:cNvPr>
          <p:cNvSpPr>
            <a:spLocks noGrp="1"/>
          </p:cNvSpPr>
          <p:nvPr>
            <p:ph type="sldNum" sz="quarter" idx="12"/>
          </p:nvPr>
        </p:nvSpPr>
        <p:spPr>
          <a:xfrm>
            <a:off x="9087756" y="6356350"/>
            <a:ext cx="2743200" cy="365125"/>
          </a:xfrm>
        </p:spPr>
        <p:txBody>
          <a:bodyPr/>
          <a:lstStyle/>
          <a:p>
            <a:r>
              <a:rPr lang="en-CA"/>
              <a:t>Page </a:t>
            </a:r>
            <a:fld id="{4E9A83AF-1D3C-40A9-A07A-69E1C54544A6}" type="slidenum">
              <a:rPr lang="en-CA" smtClean="0"/>
              <a:pPr/>
              <a:t>‹#›</a:t>
            </a:fld>
            <a:endParaRPr lang="en-CA"/>
          </a:p>
        </p:txBody>
      </p:sp>
      <p:sp>
        <p:nvSpPr>
          <p:cNvPr id="8" name="Title 7">
            <a:extLst>
              <a:ext uri="{FF2B5EF4-FFF2-40B4-BE49-F238E27FC236}">
                <a16:creationId xmlns:a16="http://schemas.microsoft.com/office/drawing/2014/main" id="{C97B69A0-B20D-7962-12B9-54FD649F6960}"/>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83777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E44635-401C-1BD7-56EB-624A4613BF55}"/>
              </a:ext>
            </a:extLst>
          </p:cNvPr>
          <p:cNvSpPr>
            <a:spLocks noGrp="1"/>
          </p:cNvSpPr>
          <p:nvPr>
            <p:ph type="title"/>
          </p:nvPr>
        </p:nvSpPr>
        <p:spPr>
          <a:xfrm>
            <a:off x="587826" y="365125"/>
            <a:ext cx="10918373" cy="754548"/>
          </a:xfrm>
          <a:prstGeom prst="rect">
            <a:avLst/>
          </a:prstGeom>
        </p:spPr>
        <p:txBody>
          <a:bodyPr vert="horz" lIns="91440" tIns="45720" rIns="91440" bIns="45720" rtlCol="0" anchor="t">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7EF19C0-3BFC-FE8C-DE23-543EBDD8C48C}"/>
              </a:ext>
            </a:extLst>
          </p:cNvPr>
          <p:cNvSpPr>
            <a:spLocks noGrp="1"/>
          </p:cNvSpPr>
          <p:nvPr>
            <p:ph type="body" idx="1"/>
          </p:nvPr>
        </p:nvSpPr>
        <p:spPr>
          <a:xfrm>
            <a:off x="587826" y="1119673"/>
            <a:ext cx="10918373" cy="5029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D1867D-C434-A101-5E0D-5936260F9DD0}"/>
              </a:ext>
            </a:extLst>
          </p:cNvPr>
          <p:cNvSpPr>
            <a:spLocks noGrp="1"/>
          </p:cNvSpPr>
          <p:nvPr>
            <p:ph type="dt" sz="half" idx="2"/>
          </p:nvPr>
        </p:nvSpPr>
        <p:spPr>
          <a:xfrm>
            <a:off x="587826" y="6414406"/>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823442DD-C87C-41E7-AE8B-24FD1118BB85}" type="datetimeFigureOut">
              <a:rPr lang="en-CA" smtClean="0"/>
              <a:pPr/>
              <a:t>2026-05-11</a:t>
            </a:fld>
            <a:endParaRPr lang="en-CA"/>
          </a:p>
        </p:txBody>
      </p:sp>
      <p:sp>
        <p:nvSpPr>
          <p:cNvPr id="5" name="Footer Placeholder 4">
            <a:extLst>
              <a:ext uri="{FF2B5EF4-FFF2-40B4-BE49-F238E27FC236}">
                <a16:creationId xmlns:a16="http://schemas.microsoft.com/office/drawing/2014/main" id="{00DA2E11-2081-9F89-46F0-BCA63EE516CB}"/>
              </a:ext>
            </a:extLst>
          </p:cNvPr>
          <p:cNvSpPr>
            <a:spLocks noGrp="1"/>
          </p:cNvSpPr>
          <p:nvPr>
            <p:ph type="ftr" sz="quarter" idx="3"/>
          </p:nvPr>
        </p:nvSpPr>
        <p:spPr>
          <a:xfrm>
            <a:off x="4038600" y="6414406"/>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CA"/>
          </a:p>
        </p:txBody>
      </p:sp>
      <p:sp>
        <p:nvSpPr>
          <p:cNvPr id="6" name="Slide Number Placeholder 5">
            <a:extLst>
              <a:ext uri="{FF2B5EF4-FFF2-40B4-BE49-F238E27FC236}">
                <a16:creationId xmlns:a16="http://schemas.microsoft.com/office/drawing/2014/main" id="{C9B5C437-179B-DFF3-F396-07A6D9301D4D}"/>
              </a:ext>
            </a:extLst>
          </p:cNvPr>
          <p:cNvSpPr>
            <a:spLocks noGrp="1"/>
          </p:cNvSpPr>
          <p:nvPr>
            <p:ph type="sldNum" sz="quarter" idx="4"/>
          </p:nvPr>
        </p:nvSpPr>
        <p:spPr>
          <a:xfrm>
            <a:off x="8987967" y="6414406"/>
            <a:ext cx="2616207" cy="365125"/>
          </a:xfrm>
          <a:prstGeom prst="rect">
            <a:avLst/>
          </a:prstGeom>
        </p:spPr>
        <p:txBody>
          <a:bodyPr vert="horz" lIns="91440" tIns="45720" rIns="91440" bIns="45720" rtlCol="0" anchor="ctr"/>
          <a:lstStyle>
            <a:lvl1pPr algn="r">
              <a:defRPr sz="1400">
                <a:solidFill>
                  <a:schemeClr val="bg1">
                    <a:lumMod val="50000"/>
                  </a:schemeClr>
                </a:solidFill>
              </a:defRPr>
            </a:lvl1pPr>
          </a:lstStyle>
          <a:p>
            <a:r>
              <a:rPr lang="en-CA"/>
              <a:t>Page </a:t>
            </a:r>
            <a:fld id="{4E9A83AF-1D3C-40A9-A07A-69E1C54544A6}" type="slidenum">
              <a:rPr lang="en-CA" smtClean="0"/>
              <a:pPr/>
              <a:t>‹#›</a:t>
            </a:fld>
            <a:endParaRPr lang="en-CA"/>
          </a:p>
        </p:txBody>
      </p:sp>
    </p:spTree>
    <p:extLst>
      <p:ext uri="{BB962C8B-B14F-4D97-AF65-F5344CB8AC3E}">
        <p14:creationId xmlns:p14="http://schemas.microsoft.com/office/powerpoint/2010/main" val="77822788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2" r:id="rId4"/>
    <p:sldLayoutId id="2147483662" r:id="rId5"/>
    <p:sldLayoutId id="2147483664" r:id="rId6"/>
    <p:sldLayoutId id="2147483669" r:id="rId7"/>
    <p:sldLayoutId id="2147483654" r:id="rId8"/>
    <p:sldLayoutId id="2147483650" r:id="rId9"/>
    <p:sldLayoutId id="2147483671" r:id="rId10"/>
    <p:sldLayoutId id="2147483675" r:id="rId11"/>
    <p:sldLayoutId id="2147483676" r:id="rId12"/>
    <p:sldLayoutId id="2147483652" r:id="rId13"/>
    <p:sldLayoutId id="2147483677" r:id="rId14"/>
    <p:sldLayoutId id="2147483674" r:id="rId15"/>
    <p:sldLayoutId id="2147483668" r:id="rId16"/>
    <p:sldLayoutId id="2147483673" r:id="rId17"/>
    <p:sldLayoutId id="2147483655" r:id="rId18"/>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b="0" kern="1200" dirty="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Open Sans" pitchFamily="2" charset="0"/>
        <a:buChar char="−"/>
        <a:defRPr sz="2400" kern="120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Symbol" panose="05050102010706020507" pitchFamily="18" charset="2"/>
        <a:buChar char="&g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7248" userDrawn="1">
          <p15:clr>
            <a:srgbClr val="F26B43"/>
          </p15:clr>
        </p15:guide>
        <p15:guide id="5" orient="horz" pos="288" userDrawn="1">
          <p15:clr>
            <a:srgbClr val="F26B43"/>
          </p15:clr>
        </p15:guide>
        <p15:guide id="6" orient="horz" pos="4032" userDrawn="1">
          <p15:clr>
            <a:srgbClr val="F26B43"/>
          </p15:clr>
        </p15:guide>
        <p15:guide id="7"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8">
            <a:extLst>
              <a:ext uri="{FF2B5EF4-FFF2-40B4-BE49-F238E27FC236}">
                <a16:creationId xmlns:a16="http://schemas.microsoft.com/office/drawing/2014/main" id="{187CD7CE-9B85-30C5-8540-C197316195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4965" r="6995"/>
          <a:stretch/>
        </p:blipFill>
        <p:spPr>
          <a:xfrm>
            <a:off x="7254240" y="1"/>
            <a:ext cx="4937760" cy="6857999"/>
          </a:xfrm>
        </p:spPr>
      </p:pic>
      <p:sp>
        <p:nvSpPr>
          <p:cNvPr id="3" name="Subtitle 2">
            <a:extLst>
              <a:ext uri="{FF2B5EF4-FFF2-40B4-BE49-F238E27FC236}">
                <a16:creationId xmlns:a16="http://schemas.microsoft.com/office/drawing/2014/main" id="{3DE2C690-C427-A82C-1278-93102FDF439E}"/>
              </a:ext>
            </a:extLst>
          </p:cNvPr>
          <p:cNvSpPr>
            <a:spLocks noGrp="1"/>
          </p:cNvSpPr>
          <p:nvPr>
            <p:ph type="subTitle" idx="1"/>
          </p:nvPr>
        </p:nvSpPr>
        <p:spPr>
          <a:xfrm>
            <a:off x="489857" y="4746170"/>
            <a:ext cx="6171475" cy="674916"/>
          </a:xfrm>
        </p:spPr>
        <p:txBody>
          <a:bodyPr/>
          <a:lstStyle/>
          <a:p>
            <a:r>
              <a:rPr lang="en-US" dirty="0"/>
              <a:t>Margaret Isabel Hall, School of Criminology, </a:t>
            </a:r>
          </a:p>
          <a:p>
            <a:r>
              <a:rPr lang="en-US" dirty="0"/>
              <a:t>Simon Fraser University</a:t>
            </a:r>
          </a:p>
        </p:txBody>
      </p:sp>
      <p:sp>
        <p:nvSpPr>
          <p:cNvPr id="4" name="Title 3">
            <a:extLst>
              <a:ext uri="{FF2B5EF4-FFF2-40B4-BE49-F238E27FC236}">
                <a16:creationId xmlns:a16="http://schemas.microsoft.com/office/drawing/2014/main" id="{5AD2EAFD-D606-7A8D-0573-F909093EDEBD}"/>
              </a:ext>
            </a:extLst>
          </p:cNvPr>
          <p:cNvSpPr>
            <a:spLocks noGrp="1"/>
          </p:cNvSpPr>
          <p:nvPr>
            <p:ph type="ctrTitle"/>
          </p:nvPr>
        </p:nvSpPr>
        <p:spPr/>
        <p:txBody>
          <a:bodyPr/>
          <a:lstStyle/>
          <a:p>
            <a:r>
              <a:rPr lang="en-US" dirty="0"/>
              <a:t>Coercive control as elder abuse in intergenerational family contexts</a:t>
            </a:r>
          </a:p>
        </p:txBody>
      </p:sp>
    </p:spTree>
    <p:extLst>
      <p:ext uri="{BB962C8B-B14F-4D97-AF65-F5344CB8AC3E}">
        <p14:creationId xmlns:p14="http://schemas.microsoft.com/office/powerpoint/2010/main" val="58367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446D-495A-A389-DF67-9D0E2820949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057F6-A5C8-FE8C-398C-68A3F6916031}"/>
              </a:ext>
            </a:extLst>
          </p:cNvPr>
          <p:cNvSpPr>
            <a:spLocks noGrp="1"/>
          </p:cNvSpPr>
          <p:nvPr>
            <p:ph sz="half" idx="1"/>
          </p:nvPr>
        </p:nvSpPr>
        <p:spPr>
          <a:xfrm>
            <a:off x="571500" y="1806498"/>
            <a:ext cx="6017986" cy="4408248"/>
          </a:xfrm>
        </p:spPr>
        <p:txBody>
          <a:bodyPr/>
          <a:lstStyle/>
          <a:p>
            <a:r>
              <a:rPr lang="en-US" dirty="0"/>
              <a:t>Canadian amendment to Criminal Code proposed (Bill C-16)</a:t>
            </a:r>
          </a:p>
          <a:p>
            <a:r>
              <a:rPr lang="en-US" dirty="0"/>
              <a:t> </a:t>
            </a:r>
            <a:r>
              <a:rPr lang="en-CA" b="1" dirty="0"/>
              <a:t>“</a:t>
            </a:r>
            <a:r>
              <a:rPr lang="en-CA" dirty="0"/>
              <a:t>Everyone commits an offence who engages in a pattern of coercive or controlling conduct referred to in subsection (2), with intent to cause an </a:t>
            </a:r>
            <a:r>
              <a:rPr lang="en-CA" b="1" u="sng" dirty="0">
                <a:solidFill>
                  <a:schemeClr val="accent1"/>
                </a:solidFill>
              </a:rPr>
              <a:t>intimate partner </a:t>
            </a:r>
            <a:r>
              <a:rPr lang="en-CA" dirty="0"/>
              <a:t>to believe that the intimate partner’s safety is threatened or knowing that, or being reckless as to whether, the pattern of coercive or controlling conduct would cause their intimate partner to believe that the intimate partner’s safety is threatened”</a:t>
            </a:r>
          </a:p>
          <a:p>
            <a:pPr marL="0" indent="0">
              <a:buNone/>
            </a:pPr>
            <a:endParaRPr lang="en-CA" dirty="0"/>
          </a:p>
        </p:txBody>
      </p:sp>
      <p:sp>
        <p:nvSpPr>
          <p:cNvPr id="4" name="Title 3">
            <a:extLst>
              <a:ext uri="{FF2B5EF4-FFF2-40B4-BE49-F238E27FC236}">
                <a16:creationId xmlns:a16="http://schemas.microsoft.com/office/drawing/2014/main" id="{FB2AC745-A271-9B4B-4590-8ED42A2667D8}"/>
              </a:ext>
            </a:extLst>
          </p:cNvPr>
          <p:cNvSpPr>
            <a:spLocks noGrp="1"/>
          </p:cNvSpPr>
          <p:nvPr>
            <p:ph type="title"/>
          </p:nvPr>
        </p:nvSpPr>
        <p:spPr>
          <a:xfrm>
            <a:off x="587826" y="365125"/>
            <a:ext cx="6017986" cy="1115332"/>
          </a:xfrm>
        </p:spPr>
        <p:txBody>
          <a:bodyPr/>
          <a:lstStyle/>
          <a:p>
            <a:r>
              <a:rPr lang="en-US" dirty="0"/>
              <a:t>A criminal offence of “coercive control”?</a:t>
            </a:r>
            <a:endParaRPr lang="en-CA" dirty="0"/>
          </a:p>
        </p:txBody>
      </p:sp>
      <p:pic>
        <p:nvPicPr>
          <p:cNvPr id="18" name="Picture Placeholder 17">
            <a:extLst>
              <a:ext uri="{FF2B5EF4-FFF2-40B4-BE49-F238E27FC236}">
                <a16:creationId xmlns:a16="http://schemas.microsoft.com/office/drawing/2014/main" id="{D55DAB8F-8DAF-650C-E271-11A73A505F33}"/>
              </a:ext>
            </a:extLst>
          </p:cNvPr>
          <p:cNvPicPr>
            <a:picLocks noGrp="1" noChangeAspect="1"/>
          </p:cNvPicPr>
          <p:nvPr>
            <p:ph type="pic" sz="quarter" idx="13"/>
          </p:nvPr>
        </p:nvPicPr>
        <p:blipFill>
          <a:blip r:embed="rId3"/>
          <a:srcRect l="23781" r="23781"/>
          <a:stretch/>
        </p:blipFill>
        <p:spPr>
          <a:xfrm>
            <a:off x="6797040" y="0"/>
            <a:ext cx="5394960" cy="6858000"/>
          </a:xfrm>
        </p:spPr>
      </p:pic>
    </p:spTree>
    <p:extLst>
      <p:ext uri="{BB962C8B-B14F-4D97-AF65-F5344CB8AC3E}">
        <p14:creationId xmlns:p14="http://schemas.microsoft.com/office/powerpoint/2010/main" val="154947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8DD827-0ED7-D857-C050-0B11AF83AF91}"/>
              </a:ext>
            </a:extLst>
          </p:cNvPr>
          <p:cNvSpPr>
            <a:spLocks noGrp="1"/>
          </p:cNvSpPr>
          <p:nvPr>
            <p:ph idx="1"/>
          </p:nvPr>
        </p:nvSpPr>
        <p:spPr>
          <a:xfrm>
            <a:off x="587826" y="1458685"/>
            <a:ext cx="10918373" cy="4690187"/>
          </a:xfrm>
        </p:spPr>
        <p:txBody>
          <a:bodyPr/>
          <a:lstStyle/>
          <a:p>
            <a:r>
              <a:rPr lang="en-US" dirty="0"/>
              <a:t>All jurisdictions with criminal offence include relationship + conduct criteria</a:t>
            </a:r>
          </a:p>
          <a:p>
            <a:r>
              <a:rPr lang="en-US" dirty="0"/>
              <a:t>Relationship requirement reflects distinct nature of coercive control as a “capture crime” (like hostage-taking, cult exploitation) in which the relationship is the mechanism of capture</a:t>
            </a:r>
          </a:p>
          <a:p>
            <a:r>
              <a:rPr lang="en-US" dirty="0"/>
              <a:t>Perpetrators leverage relationship dynamics as a means of exercising control while </a:t>
            </a:r>
            <a:r>
              <a:rPr lang="en-US" dirty="0" err="1"/>
              <a:t>simultaneuously</a:t>
            </a:r>
            <a:r>
              <a:rPr lang="en-US" dirty="0"/>
              <a:t> masking exercise, for purpose of obtaining benefits</a:t>
            </a:r>
          </a:p>
          <a:p>
            <a:r>
              <a:rPr lang="en-US" dirty="0"/>
              <a:t>Benefits include financial and psychological support, sexual/personal services, housing</a:t>
            </a:r>
          </a:p>
          <a:p>
            <a:r>
              <a:rPr lang="en-US" b="1" dirty="0">
                <a:solidFill>
                  <a:schemeClr val="accent1"/>
                </a:solidFill>
              </a:rPr>
              <a:t>Perpetrator dependence on victim (</a:t>
            </a:r>
            <a:r>
              <a:rPr lang="en-US" dirty="0"/>
              <a:t>for benefits)  enforced through control </a:t>
            </a:r>
          </a:p>
          <a:p>
            <a:r>
              <a:rPr lang="en-US" dirty="0"/>
              <a:t>Physical violence less likely unless/until victim attempts escape, assertion of autonomy</a:t>
            </a:r>
          </a:p>
          <a:p>
            <a:endParaRPr lang="en-US" dirty="0"/>
          </a:p>
        </p:txBody>
      </p:sp>
      <p:sp>
        <p:nvSpPr>
          <p:cNvPr id="3" name="Title 2">
            <a:extLst>
              <a:ext uri="{FF2B5EF4-FFF2-40B4-BE49-F238E27FC236}">
                <a16:creationId xmlns:a16="http://schemas.microsoft.com/office/drawing/2014/main" id="{5D287169-422F-2660-BEB7-C7D39ADBA150}"/>
              </a:ext>
            </a:extLst>
          </p:cNvPr>
          <p:cNvSpPr>
            <a:spLocks noGrp="1"/>
          </p:cNvSpPr>
          <p:nvPr>
            <p:ph type="title"/>
          </p:nvPr>
        </p:nvSpPr>
        <p:spPr>
          <a:xfrm>
            <a:off x="587826" y="365125"/>
            <a:ext cx="10722431" cy="669018"/>
          </a:xfrm>
        </p:spPr>
        <p:txBody>
          <a:bodyPr/>
          <a:lstStyle/>
          <a:p>
            <a:r>
              <a:rPr lang="en-US" dirty="0"/>
              <a:t>The relationship criteria- rationale </a:t>
            </a:r>
          </a:p>
        </p:txBody>
      </p:sp>
    </p:spTree>
    <p:extLst>
      <p:ext uri="{BB962C8B-B14F-4D97-AF65-F5344CB8AC3E}">
        <p14:creationId xmlns:p14="http://schemas.microsoft.com/office/powerpoint/2010/main" val="109616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3DFF-69AE-30E6-DA95-5CBAAC5ACA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96E38E-7666-7EDE-7E2F-67A7F942E340}"/>
              </a:ext>
            </a:extLst>
          </p:cNvPr>
          <p:cNvSpPr>
            <a:spLocks noGrp="1"/>
          </p:cNvSpPr>
          <p:nvPr>
            <p:ph sz="quarter" idx="13"/>
          </p:nvPr>
        </p:nvSpPr>
        <p:spPr>
          <a:xfrm>
            <a:off x="571500" y="1919288"/>
            <a:ext cx="10934700" cy="4206875"/>
          </a:xfrm>
        </p:spPr>
        <p:txBody>
          <a:bodyPr/>
          <a:lstStyle/>
          <a:p>
            <a:r>
              <a:rPr lang="en-US" dirty="0"/>
              <a:t>Numerous high profile cases of lethal violence in intimate partner contexts involving coercive control across jurisdictions</a:t>
            </a:r>
          </a:p>
          <a:p>
            <a:r>
              <a:rPr lang="en-US" dirty="0"/>
              <a:t>The dynamics of intimate partner relationships enable, support coercive control</a:t>
            </a:r>
          </a:p>
          <a:p>
            <a:r>
              <a:rPr lang="en-US" dirty="0"/>
              <a:t> Relationship dynamics between older/ younger family members- especially older parents/adult children (“filial coercive control”)- support/enable coercive control in ways similar to intimate partner relationships  </a:t>
            </a:r>
          </a:p>
          <a:p>
            <a:r>
              <a:rPr lang="en-CA" dirty="0"/>
              <a:t> Parent-child relationship provides a pre-existing mechanism or vehicle for “capture” and control (through intimidation, shame, entrapment) for adult child seeking to use relationship for that purpose</a:t>
            </a:r>
          </a:p>
          <a:p>
            <a:r>
              <a:rPr lang="en-CA" dirty="0"/>
              <a:t>Benefits obtained through control of older parent= housing, money, services more broadly, psychological and emotional benefit, in some cases sexual exploitation</a:t>
            </a:r>
          </a:p>
        </p:txBody>
      </p:sp>
      <p:sp>
        <p:nvSpPr>
          <p:cNvPr id="4" name="Title 3">
            <a:extLst>
              <a:ext uri="{FF2B5EF4-FFF2-40B4-BE49-F238E27FC236}">
                <a16:creationId xmlns:a16="http://schemas.microsoft.com/office/drawing/2014/main" id="{C3807C98-76D3-077F-2AA6-4D3E534BDFC2}"/>
              </a:ext>
            </a:extLst>
          </p:cNvPr>
          <p:cNvSpPr>
            <a:spLocks noGrp="1"/>
          </p:cNvSpPr>
          <p:nvPr>
            <p:ph type="title"/>
          </p:nvPr>
        </p:nvSpPr>
        <p:spPr>
          <a:xfrm>
            <a:off x="587826" y="365125"/>
            <a:ext cx="10918373" cy="1274104"/>
          </a:xfrm>
        </p:spPr>
        <p:txBody>
          <a:bodyPr/>
          <a:lstStyle/>
          <a:p>
            <a:r>
              <a:rPr lang="en-US" dirty="0"/>
              <a:t>The relationship criteria- scope</a:t>
            </a:r>
            <a:endParaRPr lang="en-CA" dirty="0"/>
          </a:p>
        </p:txBody>
      </p:sp>
    </p:spTree>
    <p:extLst>
      <p:ext uri="{BB962C8B-B14F-4D97-AF65-F5344CB8AC3E}">
        <p14:creationId xmlns:p14="http://schemas.microsoft.com/office/powerpoint/2010/main" val="239198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DAB26-5432-6C1E-A59C-8458148F39E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546B82-C88A-8F54-43B5-EE53B1F63A07}"/>
              </a:ext>
            </a:extLst>
          </p:cNvPr>
          <p:cNvSpPr>
            <a:spLocks noGrp="1"/>
          </p:cNvSpPr>
          <p:nvPr>
            <p:ph idx="1"/>
          </p:nvPr>
        </p:nvSpPr>
        <p:spPr>
          <a:xfrm>
            <a:off x="587826" y="1458685"/>
            <a:ext cx="10918373" cy="4690187"/>
          </a:xfrm>
        </p:spPr>
        <p:txBody>
          <a:bodyPr/>
          <a:lstStyle/>
          <a:p>
            <a:r>
              <a:rPr lang="en-US" dirty="0"/>
              <a:t>Parents much less likely to “leave (i.e. cut off adult child); more likely to excuse; more shame that own child mistreats them (reflection on parenting)</a:t>
            </a:r>
          </a:p>
          <a:p>
            <a:r>
              <a:rPr lang="en-US" dirty="0"/>
              <a:t>“Leaving” here entails leaving one’s own home (often perpetrator’s goal, with expectation of securing residence)</a:t>
            </a:r>
          </a:p>
          <a:p>
            <a:r>
              <a:rPr lang="en-US" dirty="0"/>
              <a:t>“Trigger” for lethality less likely to be pulled (perhaps excluding suicide); relationship more entrenched</a:t>
            </a:r>
          </a:p>
          <a:p>
            <a:r>
              <a:rPr lang="en-US" dirty="0"/>
              <a:t> Victim health issues may bring outside intervention, force end to coercive control (counter-intuitively &lt; victim autonomy)</a:t>
            </a:r>
          </a:p>
          <a:p>
            <a:r>
              <a:rPr lang="en-US" dirty="0"/>
              <a:t>Suffering caused by coercive control elder abuse may be extreme, despite relative &gt; of lethality connection</a:t>
            </a:r>
          </a:p>
        </p:txBody>
      </p:sp>
      <p:sp>
        <p:nvSpPr>
          <p:cNvPr id="3" name="Title 2">
            <a:extLst>
              <a:ext uri="{FF2B5EF4-FFF2-40B4-BE49-F238E27FC236}">
                <a16:creationId xmlns:a16="http://schemas.microsoft.com/office/drawing/2014/main" id="{E1FC31FD-0091-A3EE-C95F-6C4E21D096B6}"/>
              </a:ext>
            </a:extLst>
          </p:cNvPr>
          <p:cNvSpPr>
            <a:spLocks noGrp="1"/>
          </p:cNvSpPr>
          <p:nvPr>
            <p:ph type="title"/>
          </p:nvPr>
        </p:nvSpPr>
        <p:spPr>
          <a:xfrm>
            <a:off x="587826" y="365125"/>
            <a:ext cx="10722431" cy="669018"/>
          </a:xfrm>
        </p:spPr>
        <p:txBody>
          <a:bodyPr/>
          <a:lstStyle/>
          <a:p>
            <a:r>
              <a:rPr lang="en-US" dirty="0"/>
              <a:t>Lethality and suffering</a:t>
            </a:r>
          </a:p>
        </p:txBody>
      </p:sp>
    </p:spTree>
    <p:extLst>
      <p:ext uri="{BB962C8B-B14F-4D97-AF65-F5344CB8AC3E}">
        <p14:creationId xmlns:p14="http://schemas.microsoft.com/office/powerpoint/2010/main" val="261003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7FBB-D9D4-2403-21CF-5B999E2FA7E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17088-7D8B-B3DF-010E-49ED18EB7DD1}"/>
              </a:ext>
            </a:extLst>
          </p:cNvPr>
          <p:cNvSpPr>
            <a:spLocks noGrp="1"/>
          </p:cNvSpPr>
          <p:nvPr>
            <p:ph sz="quarter" idx="13"/>
          </p:nvPr>
        </p:nvSpPr>
        <p:spPr>
          <a:xfrm>
            <a:off x="571500" y="1919288"/>
            <a:ext cx="10934700" cy="4206875"/>
          </a:xfrm>
        </p:spPr>
        <p:txBody>
          <a:bodyPr/>
          <a:lstStyle/>
          <a:p>
            <a:r>
              <a:rPr lang="en-CA" dirty="0"/>
              <a:t>“Elder abuse” as broad category has long faced problems of definition that would enable public response</a:t>
            </a:r>
          </a:p>
          <a:p>
            <a:r>
              <a:rPr lang="en-CA" dirty="0"/>
              <a:t>Coercive control explains, captures, enables response (within the broad category of elder abuse behaviours) to a specific form of behaviour and harm- material exploitation through the use of coercion and control in intergenerational family relationships (without waiting for health-compelled intervention)</a:t>
            </a:r>
          </a:p>
          <a:p>
            <a:r>
              <a:rPr lang="en-CA" dirty="0"/>
              <a:t> Conceptual framework of coercive control explains why “she would tell him to leave if she didn’t like it” note realistic, and pretending it is does not respect autonomy but actively support circumstances </a:t>
            </a:r>
            <a:r>
              <a:rPr lang="en-CA" i="1" dirty="0"/>
              <a:t>precluding</a:t>
            </a:r>
            <a:r>
              <a:rPr lang="en-CA" dirty="0"/>
              <a:t> autonomous practice   </a:t>
            </a:r>
          </a:p>
        </p:txBody>
      </p:sp>
      <p:sp>
        <p:nvSpPr>
          <p:cNvPr id="4" name="Title 3">
            <a:extLst>
              <a:ext uri="{FF2B5EF4-FFF2-40B4-BE49-F238E27FC236}">
                <a16:creationId xmlns:a16="http://schemas.microsoft.com/office/drawing/2014/main" id="{F3317A90-4697-44BF-81CD-001D1F3A1F6F}"/>
              </a:ext>
            </a:extLst>
          </p:cNvPr>
          <p:cNvSpPr>
            <a:spLocks noGrp="1"/>
          </p:cNvSpPr>
          <p:nvPr>
            <p:ph type="title"/>
          </p:nvPr>
        </p:nvSpPr>
        <p:spPr>
          <a:xfrm>
            <a:off x="587826" y="365125"/>
            <a:ext cx="10918373" cy="1274104"/>
          </a:xfrm>
        </p:spPr>
        <p:txBody>
          <a:bodyPr/>
          <a:lstStyle/>
          <a:p>
            <a:r>
              <a:rPr lang="en-US" dirty="0"/>
              <a:t>Why new offence?</a:t>
            </a:r>
            <a:endParaRPr lang="en-CA" dirty="0"/>
          </a:p>
        </p:txBody>
      </p:sp>
    </p:spTree>
    <p:extLst>
      <p:ext uri="{BB962C8B-B14F-4D97-AF65-F5344CB8AC3E}">
        <p14:creationId xmlns:p14="http://schemas.microsoft.com/office/powerpoint/2010/main" val="229886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AF1E8-1DDF-2944-8886-02B44A42E0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2FF2BB-AA70-AE82-49FB-E9351B92CDBD}"/>
              </a:ext>
            </a:extLst>
          </p:cNvPr>
          <p:cNvSpPr>
            <a:spLocks noGrp="1"/>
          </p:cNvSpPr>
          <p:nvPr>
            <p:ph type="ctrTitle"/>
          </p:nvPr>
        </p:nvSpPr>
        <p:spPr>
          <a:xfrm>
            <a:off x="571499" y="2375990"/>
            <a:ext cx="10934701" cy="2106020"/>
          </a:xfrm>
        </p:spPr>
        <p:txBody>
          <a:bodyPr/>
          <a:lstStyle/>
          <a:p>
            <a:r>
              <a:rPr lang="en-CA" dirty="0"/>
              <a:t>“whether their dependence on their [victim] is primarily material, sexual, or emotional, there is no greater challenge in the field than getting [perpetrators] to exit from abusive relationships” Evan Stark </a:t>
            </a:r>
            <a:r>
              <a:rPr lang="en-CA" i="1" dirty="0"/>
              <a:t>Coercive Control: How Men Entrap Women in Personal Life</a:t>
            </a:r>
            <a:r>
              <a:rPr lang="en-CA" dirty="0"/>
              <a:t> </a:t>
            </a:r>
            <a:endParaRPr lang="en-CA" sz="2800" dirty="0"/>
          </a:p>
        </p:txBody>
      </p:sp>
    </p:spTree>
    <p:extLst>
      <p:ext uri="{BB962C8B-B14F-4D97-AF65-F5344CB8AC3E}">
        <p14:creationId xmlns:p14="http://schemas.microsoft.com/office/powerpoint/2010/main" val="378981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E17D3-81EC-2187-7197-69A786B1214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54F1383-1118-FE3E-FE87-65ED7F5DFDB0}"/>
              </a:ext>
            </a:extLst>
          </p:cNvPr>
          <p:cNvPicPr>
            <a:picLocks noGrp="1" noChangeAspect="1"/>
          </p:cNvPicPr>
          <p:nvPr>
            <p:ph type="pic" sz="quarter" idx="13"/>
          </p:nvPr>
        </p:nvPicPr>
        <p:blipFill>
          <a:blip r:embed="rId3"/>
          <a:srcRect t="7742" b="7742"/>
          <a:stretch/>
        </p:blipFill>
        <p:spPr>
          <a:xfrm>
            <a:off x="0" y="0"/>
            <a:ext cx="12192000" cy="6858000"/>
          </a:xfrm>
        </p:spPr>
      </p:pic>
      <p:sp>
        <p:nvSpPr>
          <p:cNvPr id="5" name="Text Placeholder 4">
            <a:extLst>
              <a:ext uri="{FF2B5EF4-FFF2-40B4-BE49-F238E27FC236}">
                <a16:creationId xmlns:a16="http://schemas.microsoft.com/office/drawing/2014/main" id="{F5C65DAC-D585-8611-532C-04923084A5E7}"/>
              </a:ext>
            </a:extLst>
          </p:cNvPr>
          <p:cNvSpPr>
            <a:spLocks noGrp="1"/>
          </p:cNvSpPr>
          <p:nvPr>
            <p:ph type="body" sz="quarter" idx="14"/>
          </p:nvPr>
        </p:nvSpPr>
        <p:spPr>
          <a:xfrm>
            <a:off x="0" y="2053086"/>
            <a:ext cx="12192000" cy="2819997"/>
          </a:xfrm>
          <a:solidFill>
            <a:schemeClr val="tx1">
              <a:alpha val="44774"/>
            </a:schemeClr>
          </a:solidFill>
        </p:spPr>
        <p:txBody>
          <a:bodyPr/>
          <a:lstStyle/>
          <a:p>
            <a:r>
              <a:rPr lang="en-US" dirty="0"/>
              <a:t>margaret_hall@sfu.ca</a:t>
            </a:r>
            <a:endParaRPr lang="en-CA" dirty="0"/>
          </a:p>
        </p:txBody>
      </p:sp>
    </p:spTree>
    <p:extLst>
      <p:ext uri="{BB962C8B-B14F-4D97-AF65-F5344CB8AC3E}">
        <p14:creationId xmlns:p14="http://schemas.microsoft.com/office/powerpoint/2010/main" val="1303331379"/>
      </p:ext>
    </p:extLst>
  </p:cSld>
  <p:clrMapOvr>
    <a:masterClrMapping/>
  </p:clrMapOvr>
</p:sld>
</file>

<file path=ppt/theme/theme1.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A6192E"/>
      </a:hlink>
      <a:folHlink>
        <a:srgbClr val="CC0633"/>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000000"/>
      </a:hlink>
      <a:folHlink>
        <a:srgbClr val="54585A"/>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SFU 2025">
      <a:dk1>
        <a:sysClr val="windowText" lastClr="000000"/>
      </a:dk1>
      <a:lt1>
        <a:sysClr val="window" lastClr="FFFFFF"/>
      </a:lt1>
      <a:dk2>
        <a:srgbClr val="000000"/>
      </a:dk2>
      <a:lt2>
        <a:srgbClr val="E7E6E6"/>
      </a:lt2>
      <a:accent1>
        <a:srgbClr val="CC0633"/>
      </a:accent1>
      <a:accent2>
        <a:srgbClr val="A6192E"/>
      </a:accent2>
      <a:accent3>
        <a:srgbClr val="FFFFFF"/>
      </a:accent3>
      <a:accent4>
        <a:srgbClr val="FFFFFF"/>
      </a:accent4>
      <a:accent5>
        <a:srgbClr val="FFFFFF"/>
      </a:accent5>
      <a:accent6>
        <a:srgbClr val="FFFFFF"/>
      </a:accent6>
      <a:hlink>
        <a:srgbClr val="000000"/>
      </a:hlink>
      <a:folHlink>
        <a:srgbClr val="54585A"/>
      </a:folHlink>
    </a:clrScheme>
    <a:fontScheme name="SFU 20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4EC7E670AF441A1EC89179C01E258" ma:contentTypeVersion="15" ma:contentTypeDescription="Create a new document." ma:contentTypeScope="" ma:versionID="528999740323dd051ba52b38b4b776f1">
  <xsd:schema xmlns:xsd="http://www.w3.org/2001/XMLSchema" xmlns:xs="http://www.w3.org/2001/XMLSchema" xmlns:p="http://schemas.microsoft.com/office/2006/metadata/properties" xmlns:ns2="79dec140-7623-4e3d-ad63-4e5b65397a7a" xmlns:ns3="8f3d2021-ffde-40c4-b068-94468cc76c2d" targetNamespace="http://schemas.microsoft.com/office/2006/metadata/properties" ma:root="true" ma:fieldsID="d99671b263e4d8b592619ed1cdb6cb37" ns2:_="" ns3:_="">
    <xsd:import namespace="79dec140-7623-4e3d-ad63-4e5b65397a7a"/>
    <xsd:import namespace="8f3d2021-ffde-40c4-b068-94468cc76c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dec140-7623-4e3d-ad63-4e5b65397a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9aa0ad0-c4c5-4ed8-abb5-19e3095d9e3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3d2021-ffde-40c4-b068-94468cc76c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dec140-7623-4e3d-ad63-4e5b65397a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31CA9D-18A6-4E74-8A06-6A9E40BEA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dec140-7623-4e3d-ad63-4e5b65397a7a"/>
    <ds:schemaRef ds:uri="8f3d2021-ffde-40c4-b068-94468cc76c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58C49C-EF3A-43EB-9314-312F4AC64141}">
  <ds:schemaRefs>
    <ds:schemaRef ds:uri="http://schemas.microsoft.com/sharepoint/v3/contenttype/forms"/>
  </ds:schemaRefs>
</ds:datastoreItem>
</file>

<file path=customXml/itemProps3.xml><?xml version="1.0" encoding="utf-8"?>
<ds:datastoreItem xmlns:ds="http://schemas.openxmlformats.org/officeDocument/2006/customXml" ds:itemID="{275701EF-5A24-4B85-9929-C5ABBB8D7BC4}">
  <ds:schemaRefs>
    <ds:schemaRef ds:uri="2fe2b4a4-e0a3-4ca1-8588-fb9a28a42228"/>
    <ds:schemaRef ds:uri="eb923f14-5578-4326-847f-a20d5cd041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9dec140-7623-4e3d-ad63-4e5b65397a7a"/>
  </ds:schemaRefs>
</ds:datastoreItem>
</file>

<file path=docProps/app.xml><?xml version="1.0" encoding="utf-8"?>
<Properties xmlns="http://schemas.openxmlformats.org/officeDocument/2006/extended-properties" xmlns:vt="http://schemas.openxmlformats.org/officeDocument/2006/docPropsVTypes">
  <TotalTime>1403</TotalTime>
  <Words>1851</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Courier New</vt:lpstr>
      <vt:lpstr>Open Sans</vt:lpstr>
      <vt:lpstr>Symbol</vt:lpstr>
      <vt:lpstr>Times New Roman</vt:lpstr>
      <vt:lpstr>Wingdings</vt:lpstr>
      <vt:lpstr>Office Theme</vt:lpstr>
      <vt:lpstr>Coercive control as elder abuse in intergenerational family contexts</vt:lpstr>
      <vt:lpstr>A criminal offence of “coercive control”?</vt:lpstr>
      <vt:lpstr>The relationship criteria- rationale </vt:lpstr>
      <vt:lpstr>The relationship criteria- scope</vt:lpstr>
      <vt:lpstr>Lethality and suffering</vt:lpstr>
      <vt:lpstr>Why new offence?</vt:lpstr>
      <vt:lpstr>“whether their dependence on their [victim] is primarily material, sexual, or emotional, there is no greater challenge in the field than getting [perpetrators] to exit from abusive relationships” Evan Stark Coercive Control: How Men Entrap Women in Personal Life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Sylvia Kudaverdian</dc:creator>
  <cp:lastModifiedBy>Margaret Hall</cp:lastModifiedBy>
  <cp:revision>5</cp:revision>
  <dcterms:created xsi:type="dcterms:W3CDTF">2025-03-28T20:34:27Z</dcterms:created>
  <dcterms:modified xsi:type="dcterms:W3CDTF">2026-05-11T19:07:51Z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0x01010083E4EC7E670AF441A1EC89179C01E258</vt:lpwstr>
  </property>
  <property fmtid="{D5CDD505-2E9C-101B-9397-08002B2CF9AE}" pid="3" name="MediaServiceImageTags">
    <vt:lpwstr/>
  </property>
</Properties>
</file>